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1"/>
  </p:notesMasterIdLst>
  <p:sldIdLst>
    <p:sldId id="257" r:id="rId5"/>
    <p:sldId id="314" r:id="rId6"/>
    <p:sldId id="321" r:id="rId7"/>
    <p:sldId id="331" r:id="rId8"/>
    <p:sldId id="332" r:id="rId9"/>
    <p:sldId id="325" r:id="rId10"/>
    <p:sldId id="336" r:id="rId11"/>
    <p:sldId id="326" r:id="rId12"/>
    <p:sldId id="327" r:id="rId13"/>
    <p:sldId id="328" r:id="rId14"/>
    <p:sldId id="329" r:id="rId15"/>
    <p:sldId id="324" r:id="rId16"/>
    <p:sldId id="330" r:id="rId17"/>
    <p:sldId id="333" r:id="rId18"/>
    <p:sldId id="334" r:id="rId19"/>
    <p:sldId id="335" r:id="rId20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나눔스퀘어_ac" panose="020B0600000101010101" pitchFamily="50" charset="-127"/>
      <p:regular r:id="rId23"/>
    </p:embeddedFont>
    <p:embeddedFont>
      <p:font typeface="나눔스퀘어_ac Bold" panose="020B0600000101010101" pitchFamily="50" charset="-127"/>
      <p:bold r:id="rId24"/>
    </p:embeddedFont>
    <p:embeddedFont>
      <p:font typeface="나눔스퀘어_ac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ED4"/>
    <a:srgbClr val="FFD966"/>
    <a:srgbClr val="005AA7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BD962-AC2D-481A-B538-A18A9138A565}" v="2704" dt="2022-11-06T21:01:45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76380" autoAdjust="0"/>
  </p:normalViewPr>
  <p:slideViewPr>
    <p:cSldViewPr snapToGrid="0">
      <p:cViewPr varScale="1">
        <p:scale>
          <a:sx n="85" d="100"/>
          <a:sy n="85" d="100"/>
        </p:scale>
        <p:origin x="1536" y="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B5E13-5FB4-4DBE-8A99-E3A876D9301A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D92-B007-4897-862B-F084809DA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205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7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b="0" i="0">
                <a:solidFill>
                  <a:srgbClr val="555555"/>
                </a:solidFill>
                <a:effectLst/>
                <a:latin typeface="inherit"/>
              </a:rPr>
              <a:t>주어진 데이터 집합을 유사한 데이터들의 그룹으로 나누는 것을 군집화</a:t>
            </a:r>
            <a:r>
              <a:rPr lang="en-US" altLang="ko-KR" b="0" i="0">
                <a:solidFill>
                  <a:srgbClr val="555555"/>
                </a:solidFill>
                <a:effectLst/>
                <a:latin typeface="inherit"/>
              </a:rPr>
              <a:t>(clustering)</a:t>
            </a:r>
            <a:r>
              <a:rPr lang="ko-KR" altLang="en-US" b="0" i="0">
                <a:solidFill>
                  <a:srgbClr val="555555"/>
                </a:solidFill>
                <a:effectLst/>
                <a:latin typeface="inherit"/>
              </a:rPr>
              <a:t>이라 하고 이렇게 나누어진 유사한 데이터의 그룹을 군집</a:t>
            </a:r>
            <a:r>
              <a:rPr lang="en-US" altLang="ko-KR" b="0" i="0">
                <a:solidFill>
                  <a:srgbClr val="555555"/>
                </a:solidFill>
                <a:effectLst/>
                <a:latin typeface="inherit"/>
              </a:rPr>
              <a:t>(cluster)</a:t>
            </a:r>
            <a:r>
              <a:rPr lang="ko-KR" altLang="en-US" b="0" i="0">
                <a:solidFill>
                  <a:srgbClr val="555555"/>
                </a:solidFill>
                <a:effectLst/>
                <a:latin typeface="inherit"/>
              </a:rPr>
              <a:t>이라고 한다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inherit"/>
              </a:rPr>
              <a:t>.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Classification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은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Supervised Learning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으로써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Y(label)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값이 존재하여 같이 학습시킨다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. clustering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은 학습에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Y(label)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이 필요하지 않다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. 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en-US" altLang="ko-KR" b="0" i="0">
              <a:solidFill>
                <a:srgbClr val="555555"/>
              </a:solidFill>
              <a:effectLst/>
              <a:latin typeface="NanumSquareRound"/>
            </a:endParaRPr>
          </a:p>
          <a:p>
            <a:pPr algn="l" fontAlgn="base">
              <a:buFont typeface="Arial" panose="020B0604020202020204" pitchFamily="34" charset="0"/>
              <a:buNone/>
            </a:pP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활성화 </a:t>
            </a:r>
            <a:r>
              <a:rPr lang="ko-KR" altLang="en-US" b="0" i="0" err="1">
                <a:solidFill>
                  <a:srgbClr val="555555"/>
                </a:solidFill>
                <a:effectLst/>
                <a:latin typeface="NanumSquareRound"/>
              </a:rPr>
              <a:t>텐서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A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의 경우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zero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mean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&amp;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unit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</a:rPr>
              <a:t>variance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</a:rPr>
              <a:t>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  <a:sym typeface="Wingdings" panose="05000000000000000000" pitchFamily="2" charset="2"/>
              </a:rPr>
              <a:t>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  <a:sym typeface="Wingdings" panose="05000000000000000000" pitchFamily="2" charset="2"/>
              </a:rPr>
              <a:t> 값이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  <a:sym typeface="Wingdings" panose="05000000000000000000" pitchFamily="2" charset="2"/>
              </a:rPr>
              <a:t>0~1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  <a:sym typeface="Wingdings" panose="05000000000000000000" pitchFamily="2" charset="2"/>
              </a:rPr>
              <a:t>이라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  <a:sym typeface="Wingdings" panose="05000000000000000000" pitchFamily="2" charset="2"/>
              </a:rPr>
              <a:t>M</a:t>
            </a:r>
            <a:r>
              <a:rPr lang="ko-KR" altLang="en-US" b="0" i="0">
                <a:solidFill>
                  <a:srgbClr val="555555"/>
                </a:solidFill>
                <a:effectLst/>
                <a:latin typeface="NanumSquareRound"/>
                <a:sym typeface="Wingdings" panose="05000000000000000000" pitchFamily="2" charset="2"/>
              </a:rPr>
              <a:t>값도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anumSquareRound"/>
                <a:sym typeface="Wingdings" panose="05000000000000000000" pitchFamily="2" charset="2"/>
              </a:rPr>
              <a:t>0~1</a:t>
            </a:r>
            <a:endParaRPr lang="en-US" altLang="ko-KR" b="0" i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25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Fusion : per-channel linear interpolation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364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3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8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클러스터링 프로세스 </a:t>
            </a:r>
            <a:r>
              <a:rPr lang="en-US" altLang="ko-KR"/>
              <a:t>: </a:t>
            </a:r>
            <a:r>
              <a:rPr lang="ko-KR" altLang="en-US" err="1"/>
              <a:t>의미있는</a:t>
            </a:r>
            <a:r>
              <a:rPr lang="ko-KR" altLang="en-US"/>
              <a:t> 속성을 인코딩하는 클러스터를 생성함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46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클러스터링 프로세스 </a:t>
            </a:r>
            <a:r>
              <a:rPr lang="en-US" altLang="ko-KR"/>
              <a:t>: </a:t>
            </a:r>
            <a:r>
              <a:rPr lang="ko-KR" altLang="en-US" err="1"/>
              <a:t>의미있는</a:t>
            </a:r>
            <a:r>
              <a:rPr lang="ko-KR" altLang="en-US"/>
              <a:t> 속성을 인코딩하는 클러스터를 생성함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012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생성된 이미지 </a:t>
            </a:r>
            <a:r>
              <a:rPr lang="en-US" altLang="ko-KR" sz="1200" err="1"/>
              <a:t>Iresult</a:t>
            </a:r>
            <a:r>
              <a:rPr lang="ko-KR" altLang="en-US" sz="1200"/>
              <a:t>에 해당하는 잠재코드</a:t>
            </a:r>
            <a:r>
              <a:rPr lang="en-US" altLang="ko-KR" sz="1200"/>
              <a:t>:</a:t>
            </a:r>
            <a:r>
              <a:rPr lang="ko-KR" altLang="en-US" sz="1200"/>
              <a:t> </a:t>
            </a:r>
            <a:r>
              <a:rPr lang="en-US" altLang="ko-KR" sz="1200" err="1"/>
              <a:t>Sresult</a:t>
            </a:r>
            <a:endParaRPr lang="en-US" altLang="ko-KR" sz="120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521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손실을 </a:t>
            </a:r>
            <a:r>
              <a:rPr lang="ko-KR" altLang="en-US" sz="1200" err="1"/>
              <a:t>정규화하려고</a:t>
            </a:r>
            <a:r>
              <a:rPr lang="ko-KR" altLang="en-US" sz="1200"/>
              <a:t> 두 영역의 손실을 각 공간 크기로 나눴음 </a:t>
            </a:r>
            <a:r>
              <a:rPr lang="en-US" altLang="ko-KR" sz="1200">
                <a:sym typeface="Wingdings" panose="05000000000000000000" pitchFamily="2" charset="2"/>
              </a:rPr>
              <a:t> s1</a:t>
            </a:r>
            <a:r>
              <a:rPr lang="ko-KR" altLang="en-US" sz="1200">
                <a:sym typeface="Wingdings" panose="05000000000000000000" pitchFamily="2" charset="2"/>
              </a:rPr>
              <a:t>에 변화를 줘도 </a:t>
            </a:r>
            <a:r>
              <a:rPr lang="en-US" altLang="ko-KR" sz="1200">
                <a:sym typeface="Wingdings" panose="05000000000000000000" pitchFamily="2" charset="2"/>
              </a:rPr>
              <a:t>R2</a:t>
            </a:r>
            <a:r>
              <a:rPr lang="ko-KR" altLang="en-US" sz="1200">
                <a:sym typeface="Wingdings" panose="05000000000000000000" pitchFamily="2" charset="2"/>
              </a:rPr>
              <a:t>에 영향가지 않음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363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융합 절차에 대한 사소한 솔루션을 피하기 위해 융합 계수의 크기를 제한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28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EC46A-1107-D85D-66E6-B034B5A0E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0A709-026D-7F0B-606C-9867E62E1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D9E10-4EEA-4465-B6FA-C9356616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81B18-809E-6315-5568-8EE4DFDE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52B78-0310-736C-6B06-5F108C8D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1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6F636-B30A-45C9-CEE0-17CAC6CC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384A61-A908-C80F-FF46-8D4939547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92C52-EAF3-2212-B9AC-B759F59D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6266B-74A4-A496-195C-496F4D73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99841-C6FA-D1DA-8A9F-A0C605E7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2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205AE-0273-A4AD-45BB-5316876C4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3325E-4478-48BA-9AC9-DA74D403B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1B8E6-D29D-0537-DEA7-D5284C59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9C0AC-5893-5F73-6517-A965C10D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E887C-D381-C226-AD2F-0D0E572A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1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F17E-6C47-D318-0281-80502D9F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2B8AA-D007-4849-2480-B334A510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n-lt"/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71A37-4BEB-CB1E-8807-6DC17507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5A620-2421-13D0-BC33-622E82A5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AD820-EA1B-92EF-618D-41EE7EBB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6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CF23A-03E0-B1D8-CB4C-941E550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DC2BF0-E903-2C6A-3C39-18163B4DF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F06EF-8442-3113-346A-107BA6E2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7A3A3-E183-3B4A-8B69-441E2693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F773C-4C54-042F-2E30-711B38B1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8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D1B59-29C2-CB17-32DD-6EB1C107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8C541-9895-0565-5984-8804124DD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11A33-C020-C268-4C98-ABC01D37E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76737-CC41-4736-0390-24175FB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52200-7F68-E715-F067-D2B0D2C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4A3EEA-E2AB-D0D5-5DDC-45DAB8E9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4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22D5E-2BD5-4B5F-2114-50818DEC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925D6-7871-5E82-11BB-5E32D7D7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B5B90-DF20-EEA9-F1B8-1F4AB278C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571C17-5423-8566-5A0A-3767A46DF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34DD29-5111-C76D-634F-2B972E31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138F3F-8E04-B1DE-5658-97CC0584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360129-4545-A6F1-197A-514B111D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B4E1E2-B818-8EF8-85FC-765316CF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39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F9D3B-11DC-763D-E587-EA19B8A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3F01C-8C4C-36AF-B81E-577924DA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F825DA-46B0-4DAC-B9DC-048D7D90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03185D-0192-4B6C-9E07-B8B217E9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8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CFD6C1-3DD1-8DDF-E6DC-97D2C53D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E9D6BC-8DAD-A974-F791-A366BD06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FF58A-C245-7418-FE45-7E9A7F7D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1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7FDC5-4691-3FF7-8395-DD476799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9A9CA-62D8-5969-58B2-A4097B37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8EB4E-FD85-25C1-5E50-95FFD1F49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64C91B-5F39-8E4B-780D-3979EC9B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F29A3-BDD1-9B49-E97D-9E78E5FC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DD5D0B-8009-60BA-DB33-BA034C9F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7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E98D-704A-6AB9-AB50-91DC0443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5E90E6-E71D-D59E-189C-ABB4E1EE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D1B93-C3CF-9CDB-2EB4-354389C2B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194C7-8A81-4AD9-8BD9-C7C86044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42B54-162A-3C39-D822-7753692D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98E69-4E43-77C6-F8CA-2AE87B26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8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EE4B0-BF8F-6141-4534-03E092C1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74921-58C9-B5BC-5D30-22F69B8B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DC690-261B-CB71-9CAF-1C68E4965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25EF-7B4D-40FC-974F-2AF7550E56B4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319F0-FFC0-DCC2-0AAE-088F72914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D090F-FE89-8806-544B-FF7B2CAB4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9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004.14367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F966-DE59-7CD0-2EA7-6B14A666B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21" y="1932431"/>
            <a:ext cx="9805358" cy="1446713"/>
          </a:xfrm>
        </p:spPr>
        <p:txBody>
          <a:bodyPr>
            <a:normAutofit/>
          </a:bodyPr>
          <a:lstStyle/>
          <a:p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미팅 발표 자료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094057-513F-08BD-C1BC-E14685DBA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21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학년도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학기 </a:t>
            </a:r>
            <a:r>
              <a:rPr lang="ko-KR" altLang="en-US" sz="20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캡스톤디자인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(11/7)</a:t>
            </a:r>
          </a:p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컴퓨터공학과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2017104019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임에딘</a:t>
            </a:r>
          </a:p>
        </p:txBody>
      </p:sp>
    </p:spTree>
    <p:extLst>
      <p:ext uri="{BB962C8B-B14F-4D97-AF65-F5344CB8AC3E}">
        <p14:creationId xmlns:p14="http://schemas.microsoft.com/office/powerpoint/2010/main" val="306147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25" y="118963"/>
            <a:ext cx="11601549" cy="1325563"/>
          </a:xfrm>
        </p:spPr>
        <p:txBody>
          <a:bodyPr>
            <a:normAutofit/>
          </a:bodyPr>
          <a:lstStyle/>
          <a:p>
            <a:r>
              <a:rPr lang="en-US" altLang="ko-KR" sz="4000" u="sng"/>
              <a:t>Common Regularization Loss</a:t>
            </a:r>
            <a:r>
              <a:rPr lang="en-US" altLang="ko-KR" sz="4000"/>
              <a:t>: </a:t>
            </a:r>
            <a:r>
              <a:rPr lang="en-US" altLang="ko-KR" sz="1800" err="1"/>
              <a:t>LBalign</a:t>
            </a:r>
            <a:r>
              <a:rPr lang="ko-KR" altLang="en-US" sz="1800"/>
              <a:t>에서의 융합 계수 크기 제한</a:t>
            </a:r>
            <a:endParaRPr lang="ko-KR" alt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1F2F8-071F-CF7B-19AE-BDE2AE562F35}"/>
              </a:ext>
            </a:extLst>
          </p:cNvPr>
          <p:cNvSpPr txBox="1"/>
          <p:nvPr/>
        </p:nvSpPr>
        <p:spPr>
          <a:xfrm>
            <a:off x="295223" y="2770089"/>
            <a:ext cx="11601549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err="1"/>
              <a:t>FusionNet</a:t>
            </a:r>
            <a:r>
              <a:rPr lang="ko-KR" altLang="en-US"/>
              <a:t>에서 </a:t>
            </a:r>
            <a:r>
              <a:rPr lang="en-US" altLang="ko-KR" err="1"/>
              <a:t>salign</a:t>
            </a:r>
            <a:r>
              <a:rPr lang="ko-KR" altLang="en-US"/>
              <a:t>에 따라 두 개의 입력 잠재 코드 </a:t>
            </a:r>
            <a:r>
              <a:rPr lang="en-US" altLang="ko-KR"/>
              <a:t>s1, s2</a:t>
            </a:r>
            <a:r>
              <a:rPr lang="ko-KR" altLang="en-US"/>
              <a:t>를 정렬하는 첫번째 </a:t>
            </a:r>
            <a:r>
              <a:rPr lang="en-US" altLang="ko-KR"/>
              <a:t>Latent Blender</a:t>
            </a:r>
            <a:r>
              <a:rPr lang="ko-KR" altLang="en-US"/>
              <a:t>인 </a:t>
            </a:r>
            <a:r>
              <a:rPr lang="en-US" altLang="ko-KR" err="1"/>
              <a:t>LBalign</a:t>
            </a:r>
            <a:r>
              <a:rPr lang="ko-KR" altLang="en-US"/>
              <a:t>에서</a:t>
            </a:r>
            <a:r>
              <a:rPr lang="en-US" altLang="ko-KR"/>
              <a:t>, s1</a:t>
            </a:r>
            <a:r>
              <a:rPr lang="ko-KR" altLang="en-US"/>
              <a:t>과 </a:t>
            </a:r>
            <a:r>
              <a:rPr lang="en-US" altLang="ko-KR"/>
              <a:t>s2 </a:t>
            </a:r>
            <a:r>
              <a:rPr lang="ko-KR" altLang="en-US"/>
              <a:t>그리고 융합 계수 </a:t>
            </a:r>
            <a:r>
              <a:rPr lang="en-US" altLang="ko-KR" err="1"/>
              <a:t>qalign</a:t>
            </a:r>
            <a:r>
              <a:rPr lang="ko-KR" altLang="en-US"/>
              <a:t>이 융합되어 단일벡터가 출력된다</a:t>
            </a:r>
            <a:r>
              <a:rPr lang="en-US" altLang="ko-KR"/>
              <a:t>. </a:t>
            </a:r>
            <a:r>
              <a:rPr lang="ko-KR" altLang="en-US"/>
              <a:t>이 융합 과정에서 </a:t>
            </a:r>
            <a:r>
              <a:rPr lang="en-US" altLang="ko-KR"/>
              <a:t>s1’=s2’=</a:t>
            </a:r>
            <a:r>
              <a:rPr lang="en-US" altLang="ko-KR" err="1"/>
              <a:t>salign</a:t>
            </a:r>
            <a:r>
              <a:rPr lang="en-US" altLang="ko-KR"/>
              <a:t> </a:t>
            </a:r>
            <a:r>
              <a:rPr lang="ko-KR" altLang="en-US"/>
              <a:t>값이 반환되고</a:t>
            </a:r>
            <a:r>
              <a:rPr lang="en-US" altLang="ko-KR"/>
              <a:t>, </a:t>
            </a:r>
            <a:r>
              <a:rPr lang="ko-KR" altLang="en-US"/>
              <a:t>이미지 또한 </a:t>
            </a:r>
            <a:r>
              <a:rPr lang="en-US" altLang="ko-KR"/>
              <a:t>I1’=I2’=</a:t>
            </a:r>
            <a:r>
              <a:rPr lang="en-US" altLang="ko-KR" err="1"/>
              <a:t>Ialign</a:t>
            </a:r>
            <a:r>
              <a:rPr lang="en-US" altLang="ko-KR"/>
              <a:t> </a:t>
            </a:r>
            <a:r>
              <a:rPr lang="ko-KR" altLang="en-US"/>
              <a:t>으로 같을 것이며</a:t>
            </a:r>
            <a:r>
              <a:rPr lang="en-US" altLang="ko-KR"/>
              <a:t>, </a:t>
            </a:r>
            <a:r>
              <a:rPr lang="ko-KR" altLang="en-US"/>
              <a:t>최종 융합된 이미지도 </a:t>
            </a:r>
            <a:r>
              <a:rPr lang="en-US" altLang="ko-KR" err="1"/>
              <a:t>Ialign</a:t>
            </a:r>
            <a:r>
              <a:rPr lang="ko-KR" altLang="en-US"/>
              <a:t>과 같다</a:t>
            </a:r>
            <a:r>
              <a:rPr lang="en-US" altLang="ko-KR"/>
              <a:t>. </a:t>
            </a:r>
            <a:r>
              <a:rPr lang="ko-KR" altLang="en-US"/>
              <a:t>이러한 </a:t>
            </a:r>
            <a:r>
              <a:rPr lang="en-US" altLang="ko-KR"/>
              <a:t>trivial solution</a:t>
            </a:r>
            <a:r>
              <a:rPr lang="ko-KR" altLang="en-US"/>
              <a:t>을 피하기 위해 </a:t>
            </a:r>
            <a:r>
              <a:rPr lang="en-US" altLang="ko-KR" err="1"/>
              <a:t>LBalign</a:t>
            </a:r>
            <a:r>
              <a:rPr lang="ko-KR" altLang="en-US"/>
              <a:t>의 </a:t>
            </a:r>
            <a:r>
              <a:rPr lang="ko-KR" altLang="en-US">
                <a:solidFill>
                  <a:srgbClr val="FF0000"/>
                </a:solidFill>
              </a:rPr>
              <a:t>융합 계수 </a:t>
            </a:r>
            <a:r>
              <a:rPr lang="en-US" altLang="ko-KR" err="1">
                <a:solidFill>
                  <a:srgbClr val="FF0000"/>
                </a:solidFill>
              </a:rPr>
              <a:t>qalign</a:t>
            </a:r>
            <a:r>
              <a:rPr lang="ko-KR" altLang="en-US">
                <a:solidFill>
                  <a:srgbClr val="FF0000"/>
                </a:solidFill>
              </a:rPr>
              <a:t>의 크기를 제한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BAC86D-AF31-B57C-A9D6-654438EA2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68" y="1873895"/>
            <a:ext cx="3334457" cy="466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743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25" y="118963"/>
            <a:ext cx="11601549" cy="1325563"/>
          </a:xfrm>
        </p:spPr>
        <p:txBody>
          <a:bodyPr>
            <a:normAutofit/>
          </a:bodyPr>
          <a:lstStyle/>
          <a:p>
            <a:r>
              <a:rPr lang="en-US" altLang="ko-KR" sz="4000" u="sng"/>
              <a:t>Fusion Loss</a:t>
            </a:r>
            <a:r>
              <a:rPr lang="en-US" altLang="ko-KR" sz="4000"/>
              <a:t>: </a:t>
            </a:r>
            <a:r>
              <a:rPr lang="ko-KR" altLang="en-US" sz="1800"/>
              <a:t>원본 이미지</a:t>
            </a:r>
            <a:r>
              <a:rPr lang="en-US" altLang="ko-KR" sz="1800">
                <a:sym typeface="Wingdings" panose="05000000000000000000" pitchFamily="2" charset="2"/>
              </a:rPr>
              <a:t></a:t>
            </a:r>
            <a:r>
              <a:rPr lang="ko-KR" altLang="en-US" sz="1800">
                <a:sym typeface="Wingdings" panose="05000000000000000000" pitchFamily="2" charset="2"/>
              </a:rPr>
              <a:t>최종 융합 출력 이미지로 각 이미지 영역을 충실하게 전송</a:t>
            </a:r>
            <a:endParaRPr lang="ko-KR" altLang="en-US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1F2F8-071F-CF7B-19AE-BDE2AE562F35}"/>
                  </a:ext>
                </a:extLst>
              </p:cNvPr>
              <p:cNvSpPr txBox="1"/>
              <p:nvPr/>
            </p:nvSpPr>
            <p:spPr>
              <a:xfrm>
                <a:off x="295225" y="3525349"/>
                <a:ext cx="11601549" cy="17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/>
                  <a:t>원본 이미지에서 최종 융합 출력 이미지로 각 이미지 영역 </a:t>
                </a:r>
                <a:r>
                  <a:rPr lang="en-US" altLang="ko-KR"/>
                  <a:t>Ri</a:t>
                </a:r>
                <a:r>
                  <a:rPr lang="ko-KR" altLang="en-US"/>
                  <a:t>를 충실하게 전송하기 위해 </a:t>
                </a:r>
                <a:r>
                  <a:rPr lang="ko-KR" altLang="en-US">
                    <a:solidFill>
                      <a:srgbClr val="FF0000"/>
                    </a:solidFill>
                  </a:rPr>
                  <a:t>가중치 벡터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rgbClr val="FF0000"/>
                    </a:solidFill>
                  </a:rPr>
                  <a:t> </a:t>
                </a:r>
                <a:r>
                  <a:rPr lang="ko-KR" altLang="en-US">
                    <a:solidFill>
                      <a:srgbClr val="FF0000"/>
                    </a:solidFill>
                  </a:rPr>
                  <a:t>정의</a:t>
                </a:r>
                <a:endParaRPr lang="en-US" altLang="ko-KR">
                  <a:solidFill>
                    <a:srgbClr val="FF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/>
                  <a:t>가중치 벡터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ko-KR" altLang="en-US"/>
                  <a:t>는 스타일 채널</a:t>
                </a:r>
                <a:r>
                  <a:rPr lang="en-US" altLang="ko-KR"/>
                  <a:t>)</a:t>
                </a:r>
                <a:r>
                  <a:rPr lang="ko-KR" altLang="en-US"/>
                  <a:t>은 </a:t>
                </a:r>
                <a:r>
                  <a:rPr lang="ko-KR" altLang="en-US">
                    <a:solidFill>
                      <a:srgbClr val="FF0000"/>
                    </a:solidFill>
                  </a:rPr>
                  <a:t>영역 </a:t>
                </a:r>
                <a:r>
                  <a:rPr lang="en-US" altLang="ko-KR">
                    <a:solidFill>
                      <a:srgbClr val="FF0000"/>
                    </a:solidFill>
                  </a:rPr>
                  <a:t>Ri</a:t>
                </a:r>
                <a:r>
                  <a:rPr lang="ko-KR" altLang="en-US">
                    <a:solidFill>
                      <a:srgbClr val="FF0000"/>
                    </a:solidFill>
                  </a:rPr>
                  <a:t>에 대한 채널 </a:t>
                </a:r>
                <a:r>
                  <a:rPr lang="en-US" altLang="ko-KR">
                    <a:solidFill>
                      <a:srgbClr val="FF0000"/>
                    </a:solidFill>
                  </a:rPr>
                  <a:t>c</a:t>
                </a:r>
                <a:r>
                  <a:rPr lang="ko-KR" altLang="en-US">
                    <a:solidFill>
                      <a:srgbClr val="FF0000"/>
                    </a:solidFill>
                  </a:rPr>
                  <a:t>의 기여도</a:t>
                </a:r>
                <a:r>
                  <a:rPr lang="ko-KR" altLang="en-US"/>
                  <a:t>를 나타내며</a:t>
                </a:r>
                <a:r>
                  <a:rPr lang="en-US" altLang="ko-KR"/>
                  <a:t>, </a:t>
                </a:r>
                <a:r>
                  <a:rPr lang="ko-KR" altLang="en-US"/>
                  <a:t>이를 이용하여 </a:t>
                </a:r>
                <a:r>
                  <a:rPr lang="en-US" altLang="ko-KR">
                    <a:solidFill>
                      <a:srgbClr val="FF0000"/>
                    </a:solidFill>
                  </a:rPr>
                  <a:t>Fusion Loss</a:t>
                </a:r>
                <a:r>
                  <a:rPr lang="ko-KR" altLang="en-US"/>
                  <a:t>를 낸다</a:t>
                </a:r>
                <a:r>
                  <a:rPr lang="en-US" altLang="ko-KR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/>
                  <a:t>스타일 코드 채널 </a:t>
                </a:r>
                <a:r>
                  <a:rPr lang="en-US" altLang="ko-KR"/>
                  <a:t>c</a:t>
                </a:r>
                <a:r>
                  <a:rPr lang="ko-KR" altLang="en-US"/>
                  <a:t>와 이미지 영역 </a:t>
                </a:r>
                <a:r>
                  <a:rPr lang="en-US" altLang="ko-KR"/>
                  <a:t>k </a:t>
                </a:r>
                <a:r>
                  <a:rPr lang="ko-KR" altLang="en-US"/>
                  <a:t>사이의 상관관계는 행렬 </a:t>
                </a:r>
                <a:r>
                  <a:rPr lang="en-US" altLang="ko-KR" err="1"/>
                  <a:t>Mk,c</a:t>
                </a:r>
                <a:r>
                  <a:rPr lang="ko-KR" altLang="en-US"/>
                  <a:t>로 </a:t>
                </a:r>
                <a:r>
                  <a:rPr lang="ko-KR" altLang="en-US" err="1"/>
                  <a:t>인코딩된다</a:t>
                </a:r>
                <a:r>
                  <a:rPr lang="en-US" altLang="ko-KR"/>
                  <a:t>. </a:t>
                </a:r>
                <a:r>
                  <a:rPr lang="en-US" altLang="ko-KR" err="1"/>
                  <a:t>Mk,c</a:t>
                </a:r>
                <a:r>
                  <a:rPr lang="ko-KR" altLang="en-US"/>
                  <a:t>는 채널 </a:t>
                </a:r>
                <a:r>
                  <a:rPr lang="en-US" altLang="ko-KR"/>
                  <a:t>c</a:t>
                </a:r>
                <a:r>
                  <a:rPr lang="ko-KR" altLang="en-US"/>
                  <a:t>의 활성화 중 어느 부분이 이미지 영역 </a:t>
                </a:r>
                <a:r>
                  <a:rPr lang="en-US" altLang="ko-KR"/>
                  <a:t>k</a:t>
                </a:r>
                <a:r>
                  <a:rPr lang="ko-KR" altLang="en-US"/>
                  <a:t>에 해당하는 의미 클러스터에 있는지 측정한다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1F2F8-071F-CF7B-19AE-BDE2AE562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5" y="3525349"/>
                <a:ext cx="11601549" cy="1714380"/>
              </a:xfrm>
              <a:prstGeom prst="rect">
                <a:avLst/>
              </a:prstGeom>
              <a:blipFill>
                <a:blip r:embed="rId3"/>
                <a:stretch>
                  <a:fillRect l="-315" r="-368" b="-46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816FC74-20BC-9F49-6F3B-0C574361F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902" y="1535879"/>
            <a:ext cx="7876190" cy="3809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7454C4-A9C1-39B6-BBF0-E8D89D71C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902" y="2221090"/>
            <a:ext cx="4228571" cy="333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0AD43-1423-3E65-20AF-5083E104E70D}"/>
              </a:ext>
            </a:extLst>
          </p:cNvPr>
          <p:cNvSpPr txBox="1"/>
          <p:nvPr/>
        </p:nvSpPr>
        <p:spPr>
          <a:xfrm>
            <a:off x="6562725" y="2167092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highlight>
                  <a:srgbClr val="EECED4"/>
                </a:highlight>
              </a:rPr>
              <a:t>영역 </a:t>
            </a:r>
            <a:r>
              <a:rPr lang="en-US" altLang="ko-KR">
                <a:highlight>
                  <a:srgbClr val="EECED4"/>
                </a:highlight>
              </a:rPr>
              <a:t>Ri</a:t>
            </a:r>
            <a:r>
              <a:rPr lang="ko-KR" altLang="en-US">
                <a:highlight>
                  <a:srgbClr val="EECED4"/>
                </a:highlight>
              </a:rPr>
              <a:t>에 대한 가중치 벡터 정의 </a:t>
            </a:r>
          </a:p>
        </p:txBody>
      </p:sp>
    </p:spTree>
    <p:extLst>
      <p:ext uri="{BB962C8B-B14F-4D97-AF65-F5344CB8AC3E}">
        <p14:creationId xmlns:p14="http://schemas.microsoft.com/office/powerpoint/2010/main" val="38557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51" y="275630"/>
            <a:ext cx="6548477" cy="1325563"/>
          </a:xfrm>
        </p:spPr>
        <p:txBody>
          <a:bodyPr>
            <a:normAutofit/>
          </a:bodyPr>
          <a:lstStyle/>
          <a:p>
            <a:r>
              <a:rPr lang="en-US" altLang="ko-KR" sz="4000"/>
              <a:t>Feature factorization</a:t>
            </a:r>
            <a:endParaRPr lang="ko-KR" altLang="en-US" sz="4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F1A30-BF16-D950-D2C3-976CA03CC773}"/>
              </a:ext>
            </a:extLst>
          </p:cNvPr>
          <p:cNvSpPr txBox="1"/>
          <p:nvPr/>
        </p:nvSpPr>
        <p:spPr>
          <a:xfrm>
            <a:off x="656794" y="1601193"/>
            <a:ext cx="10318428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err="1"/>
              <a:t>StyleGAN</a:t>
            </a:r>
            <a:r>
              <a:rPr lang="ko-KR" altLang="en-US" sz="1600"/>
              <a:t>에서 생성된 이미지</a:t>
            </a:r>
            <a:r>
              <a:rPr lang="ko-KR" altLang="en-US" sz="1600">
                <a:sym typeface="Wingdings" panose="05000000000000000000" pitchFamily="2" charset="2"/>
              </a:rPr>
              <a:t>가 주어지면</a:t>
            </a:r>
            <a:r>
              <a:rPr lang="en-US" altLang="ko-KR" sz="1600">
                <a:sym typeface="Wingdings" panose="05000000000000000000" pitchFamily="2" charset="2"/>
              </a:rPr>
              <a:t>, </a:t>
            </a:r>
            <a:r>
              <a:rPr lang="ko-KR" altLang="en-US" sz="1600">
                <a:sym typeface="Wingdings" panose="05000000000000000000" pitchFamily="2" charset="2"/>
              </a:rPr>
              <a:t>주어진 레이어에서 활성화 벡터를 </a:t>
            </a:r>
            <a:r>
              <a:rPr lang="ko-KR" altLang="en-US" sz="1600" err="1">
                <a:sym typeface="Wingdings" panose="05000000000000000000" pitchFamily="2" charset="2"/>
              </a:rPr>
              <a:t>클러스터링하여</a:t>
            </a:r>
            <a:r>
              <a:rPr lang="ko-KR" altLang="en-US" sz="1600">
                <a:sym typeface="Wingdings" panose="05000000000000000000" pitchFamily="2" charset="2"/>
              </a:rPr>
              <a:t> 이미지를 의미 영역으로 분할</a:t>
            </a:r>
            <a:endParaRPr lang="en-US" altLang="ko-KR" sz="16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sym typeface="Wingdings" panose="05000000000000000000" pitchFamily="2" charset="2"/>
              </a:rPr>
              <a:t>이미지를 </a:t>
            </a:r>
            <a:r>
              <a:rPr lang="en-US" altLang="ko-KR" sz="1600">
                <a:sym typeface="Wingdings" panose="05000000000000000000" pitchFamily="2" charset="2"/>
              </a:rPr>
              <a:t>K</a:t>
            </a:r>
            <a:r>
              <a:rPr lang="ko-KR" altLang="en-US" sz="1600">
                <a:sym typeface="Wingdings" panose="05000000000000000000" pitchFamily="2" charset="2"/>
              </a:rPr>
              <a:t>개의 의미 영역으로 분할할 때 </a:t>
            </a:r>
            <a:r>
              <a:rPr lang="ko-KR" altLang="en-US" sz="1600">
                <a:solidFill>
                  <a:srgbClr val="FF0000"/>
                </a:solidFill>
                <a:sym typeface="Wingdings" panose="05000000000000000000" pitchFamily="2" charset="2"/>
              </a:rPr>
              <a:t>스타일 코드 채널 </a:t>
            </a:r>
            <a:r>
              <a:rPr lang="en-US" altLang="ko-KR" sz="1600">
                <a:solidFill>
                  <a:srgbClr val="FF0000"/>
                </a:solidFill>
                <a:sym typeface="Wingdings" panose="05000000000000000000" pitchFamily="2" charset="2"/>
              </a:rPr>
              <a:t>c</a:t>
            </a:r>
            <a:r>
              <a:rPr lang="ko-KR" altLang="en-US" sz="1600">
                <a:sym typeface="Wingdings" panose="05000000000000000000" pitchFamily="2" charset="2"/>
              </a:rPr>
              <a:t>와 </a:t>
            </a:r>
            <a:r>
              <a:rPr lang="ko-KR" altLang="en-US" sz="1600">
                <a:solidFill>
                  <a:srgbClr val="FF0000"/>
                </a:solidFill>
                <a:sym typeface="Wingdings" panose="05000000000000000000" pitchFamily="2" charset="2"/>
              </a:rPr>
              <a:t>이미지의 의미 영역 </a:t>
            </a:r>
            <a:r>
              <a:rPr lang="en-US" altLang="ko-KR" sz="1600">
                <a:solidFill>
                  <a:srgbClr val="FF0000"/>
                </a:solidFill>
                <a:sym typeface="Wingdings" panose="05000000000000000000" pitchFamily="2" charset="2"/>
              </a:rPr>
              <a:t>k</a:t>
            </a:r>
            <a:r>
              <a:rPr lang="en-US" altLang="ko-KR" sz="1600">
                <a:sym typeface="Wingdings" panose="05000000000000000000" pitchFamily="2" charset="2"/>
              </a:rPr>
              <a:t> </a:t>
            </a:r>
            <a:r>
              <a:rPr lang="ko-KR" altLang="en-US" sz="1600">
                <a:sym typeface="Wingdings" panose="05000000000000000000" pitchFamily="2" charset="2"/>
              </a:rPr>
              <a:t>사이의 </a:t>
            </a:r>
            <a:r>
              <a:rPr lang="ko-KR" altLang="en-US" sz="1600">
                <a:solidFill>
                  <a:srgbClr val="FF0000"/>
                </a:solidFill>
                <a:sym typeface="Wingdings" panose="05000000000000000000" pitchFamily="2" charset="2"/>
              </a:rPr>
              <a:t>대응 관계</a:t>
            </a:r>
            <a:r>
              <a:rPr lang="ko-KR" altLang="en-US" sz="1600">
                <a:sym typeface="Wingdings" panose="05000000000000000000" pitchFamily="2" charset="2"/>
              </a:rPr>
              <a:t>를 측정하는 행렬</a:t>
            </a:r>
            <a:endParaRPr lang="ko-KR" altLang="en-US" sz="16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1AA3C-D345-845C-4B0A-676C87D2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46" y="2561117"/>
            <a:ext cx="5301054" cy="10288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CF5315-D1D2-F1E0-918A-4BA576846FFA}"/>
                  </a:ext>
                </a:extLst>
              </p:cNvPr>
              <p:cNvSpPr txBox="1"/>
              <p:nvPr/>
            </p:nvSpPr>
            <p:spPr>
              <a:xfrm>
                <a:off x="6793505" y="2706567"/>
                <a:ext cx="47200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N : </a:t>
                </a:r>
                <a:r>
                  <a:rPr lang="ko-KR" altLang="en-US"/>
                  <a:t>이미지의 개수</a:t>
                </a:r>
                <a:endParaRPr lang="en-US" altLang="ko-KR"/>
              </a:p>
              <a:p>
                <a:r>
                  <a:rPr lang="en-US" altLang="ko-KR"/>
                  <a:t>K : </a:t>
                </a:r>
                <a:r>
                  <a:rPr lang="ko-KR" altLang="en-US"/>
                  <a:t>이미지 의미 영역 개수</a:t>
                </a:r>
                <a:endParaRPr lang="en-US" altLang="ko-KR"/>
              </a:p>
              <a:p>
                <a:r>
                  <a:rPr lang="en-US" altLang="ko-KR"/>
                  <a:t>C : </a:t>
                </a:r>
                <a:r>
                  <a:rPr lang="ko-KR" altLang="en-US"/>
                  <a:t>채널 개수</a:t>
                </a:r>
                <a:endParaRPr lang="en-US" altLang="ko-KR"/>
              </a:p>
              <a:p>
                <a:r>
                  <a:rPr lang="en-US" altLang="ko-KR"/>
                  <a:t>H,W : </a:t>
                </a:r>
                <a:r>
                  <a:rPr lang="ko-KR" altLang="en-US"/>
                  <a:t>공간 차원</a:t>
                </a:r>
                <a:endParaRPr lang="en-US" altLang="ko-KR"/>
              </a:p>
              <a:p>
                <a:r>
                  <a:rPr lang="en-US" altLang="ko-KR"/>
                  <a:t>A : </a:t>
                </a:r>
                <a:r>
                  <a:rPr lang="ko-KR" altLang="en-US"/>
                  <a:t>활성화 </a:t>
                </a:r>
                <a:r>
                  <a:rPr lang="ko-KR" altLang="en-US" err="1"/>
                  <a:t>텐서</a:t>
                </a:r>
                <a:r>
                  <a:rPr lang="ko-KR" altLang="en-US"/>
                  <a:t> </a:t>
                </a:r>
                <a:r>
                  <a:rPr lang="en-US" altLang="ko-KR"/>
                  <a:t>(A</a:t>
                </a: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/>
                  <a:t> </a:t>
                </a:r>
                <a:r>
                  <a:rPr lang="en-US" altLang="ko-KR" err="1"/>
                  <a:t>NxCxHxW</a:t>
                </a:r>
                <a:r>
                  <a:rPr lang="en-US" altLang="ko-KR"/>
                  <a:t>)</a:t>
                </a:r>
              </a:p>
              <a:p>
                <a:r>
                  <a:rPr lang="en-US" altLang="ko-KR"/>
                  <a:t>U :  K</a:t>
                </a:r>
                <a:r>
                  <a:rPr lang="ko-KR" altLang="en-US"/>
                  <a:t>차원의 </a:t>
                </a:r>
                <a:r>
                  <a:rPr lang="ko-KR" altLang="en-US" err="1"/>
                  <a:t>원핫</a:t>
                </a:r>
                <a:r>
                  <a:rPr lang="ko-KR" altLang="en-US"/>
                  <a:t> 벡터로 구성된 이진 행렬</a:t>
                </a:r>
                <a:endParaRPr lang="en-US" altLang="ko-KR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CF5315-D1D2-F1E0-918A-4BA576846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505" y="2706567"/>
                <a:ext cx="4720039" cy="1754326"/>
              </a:xfrm>
              <a:prstGeom prst="rect">
                <a:avLst/>
              </a:prstGeom>
              <a:blipFill>
                <a:blip r:embed="rId4"/>
                <a:stretch>
                  <a:fillRect l="-1032" t="-1736" b="-4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B02B76-BABA-BADA-0D57-D855A6E72ED0}"/>
              </a:ext>
            </a:extLst>
          </p:cNvPr>
          <p:cNvSpPr txBox="1"/>
          <p:nvPr/>
        </p:nvSpPr>
        <p:spPr>
          <a:xfrm>
            <a:off x="8470900" y="6488668"/>
            <a:ext cx="372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5"/>
              </a:rPr>
              <a:t>https://arxiv.org/abs/2004.14367</a:t>
            </a:r>
            <a:r>
              <a:rPr lang="ko-KR" altLang="en-US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558E4-4973-8190-7B18-6B26948CF97E}"/>
              </a:ext>
            </a:extLst>
          </p:cNvPr>
          <p:cNvSpPr txBox="1"/>
          <p:nvPr/>
        </p:nvSpPr>
        <p:spPr>
          <a:xfrm>
            <a:off x="6096000" y="6240404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Editing in Style: Uncovering the Local Semantics of GANs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DD0AF-47BF-CFDC-6496-7985CE3964C6}"/>
              </a:ext>
            </a:extLst>
          </p:cNvPr>
          <p:cNvSpPr txBox="1"/>
          <p:nvPr/>
        </p:nvSpPr>
        <p:spPr>
          <a:xfrm>
            <a:off x="923925" y="4251636"/>
            <a:ext cx="4028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M=1 </a:t>
            </a:r>
            <a:r>
              <a:rPr lang="en-US" altLang="ko-KR">
                <a:sym typeface="Wingdings" panose="05000000000000000000" pitchFamily="2" charset="2"/>
              </a:rPr>
              <a:t> c</a:t>
            </a:r>
            <a:r>
              <a:rPr lang="ko-KR" altLang="en-US">
                <a:sym typeface="Wingdings" panose="05000000000000000000" pitchFamily="2" charset="2"/>
              </a:rPr>
              <a:t>가 </a:t>
            </a:r>
            <a:r>
              <a:rPr lang="en-US" altLang="ko-KR">
                <a:sym typeface="Wingdings" panose="05000000000000000000" pitchFamily="2" charset="2"/>
              </a:rPr>
              <a:t>k</a:t>
            </a:r>
            <a:r>
              <a:rPr lang="ko-KR" altLang="en-US">
                <a:sym typeface="Wingdings" panose="05000000000000000000" pitchFamily="2" charset="2"/>
              </a:rPr>
              <a:t>에 영향을 완전히 줌 </a:t>
            </a:r>
            <a:r>
              <a:rPr lang="en-US" altLang="ko-KR">
                <a:sym typeface="Wingdings" panose="05000000000000000000" pitchFamily="2" charset="2"/>
              </a:rPr>
              <a:t>(k&lt;c)</a:t>
            </a:r>
          </a:p>
          <a:p>
            <a:r>
              <a:rPr lang="en-US" altLang="ko-KR">
                <a:sym typeface="Wingdings" panose="05000000000000000000" pitchFamily="2" charset="2"/>
              </a:rPr>
              <a:t>M=0.5  c</a:t>
            </a:r>
            <a:r>
              <a:rPr lang="ko-KR" altLang="en-US">
                <a:sym typeface="Wingdings" panose="05000000000000000000" pitchFamily="2" charset="2"/>
              </a:rPr>
              <a:t>와 </a:t>
            </a:r>
            <a:r>
              <a:rPr lang="en-US" altLang="ko-KR">
                <a:sym typeface="Wingdings" panose="05000000000000000000" pitchFamily="2" charset="2"/>
              </a:rPr>
              <a:t>k</a:t>
            </a:r>
            <a:r>
              <a:rPr lang="ko-KR" altLang="en-US">
                <a:sym typeface="Wingdings" panose="05000000000000000000" pitchFamily="2" charset="2"/>
              </a:rPr>
              <a:t>가 동일한 영향력을 가짐 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/>
              <a:t>M=0 </a:t>
            </a:r>
            <a:r>
              <a:rPr lang="en-US" altLang="ko-KR">
                <a:sym typeface="Wingdings" panose="05000000000000000000" pitchFamily="2" charset="2"/>
              </a:rPr>
              <a:t> c</a:t>
            </a:r>
            <a:r>
              <a:rPr lang="ko-KR" altLang="en-US">
                <a:sym typeface="Wingdings" panose="05000000000000000000" pitchFamily="2" charset="2"/>
              </a:rPr>
              <a:t>가 </a:t>
            </a:r>
            <a:r>
              <a:rPr lang="en-US" altLang="ko-KR">
                <a:sym typeface="Wingdings" panose="05000000000000000000" pitchFamily="2" charset="2"/>
              </a:rPr>
              <a:t>k</a:t>
            </a:r>
            <a:r>
              <a:rPr lang="ko-KR" altLang="en-US">
                <a:sym typeface="Wingdings" panose="05000000000000000000" pitchFamily="2" charset="2"/>
              </a:rPr>
              <a:t>에 영향을 미치지 않음</a:t>
            </a:r>
            <a:r>
              <a:rPr lang="en-US" altLang="ko-KR">
                <a:sym typeface="Wingdings" panose="05000000000000000000" pitchFamily="2" charset="2"/>
              </a:rPr>
              <a:t> (k&gt;c)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4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1B3A4-D6EF-DD70-48FD-F323D665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/>
              <a:t>Total loss</a:t>
            </a:r>
            <a:endParaRPr lang="ko-KR" altLang="en-US" u="sng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3F43EC-E040-DD6D-A791-FF75EAFE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86" y="2830344"/>
            <a:ext cx="7306028" cy="12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60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1B38C2-E22F-F9BE-54BB-475E5007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73" y="1035933"/>
            <a:ext cx="9667875" cy="141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8F04E6-B381-05E8-6DE8-F062B73B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73" y="2689753"/>
            <a:ext cx="52959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A04A50-0C4F-A448-1B3D-9DCF99F6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53" y="0"/>
            <a:ext cx="9680426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4A0134-1A92-EFD1-2E92-A62BF5EF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08571"/>
            <a:ext cx="4786665" cy="1721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D3841E-CC66-BBB2-6C12-B3133353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29916"/>
            <a:ext cx="4388556" cy="10204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F105B1-4FD5-881E-CDD5-76126D535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398" y="6481036"/>
            <a:ext cx="2514247" cy="2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2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3EA0BD-F733-63F6-99F4-B609019F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64" y="142094"/>
            <a:ext cx="4651025" cy="24344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ED4C3-71B5-0F79-D024-31DAB928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87" y="2648302"/>
            <a:ext cx="8867775" cy="3638550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D2AC7613-2CA2-CE5A-E90C-FEBD555BC7A0}"/>
              </a:ext>
            </a:extLst>
          </p:cNvPr>
          <p:cNvSpPr/>
          <p:nvPr/>
        </p:nvSpPr>
        <p:spPr>
          <a:xfrm>
            <a:off x="2392761" y="4199467"/>
            <a:ext cx="7225371" cy="520328"/>
          </a:xfrm>
          <a:prstGeom prst="frame">
            <a:avLst>
              <a:gd name="adj1" fmla="val 28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B09432-EBCF-787F-FB9A-A831348E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062" y="3787422"/>
            <a:ext cx="1138028" cy="8240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18CCC6-45C9-BA67-7455-F3FE89F36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3061" y="4594494"/>
            <a:ext cx="1138029" cy="8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2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36" y="551052"/>
            <a:ext cx="6654915" cy="1325563"/>
          </a:xfrm>
        </p:spPr>
        <p:txBody>
          <a:bodyPr>
            <a:normAutofit/>
          </a:bodyPr>
          <a:lstStyle/>
          <a:p>
            <a:r>
              <a:rPr lang="en-US" altLang="ko-KR" sz="4000"/>
              <a:t>Comments</a:t>
            </a:r>
            <a:endParaRPr lang="ko-KR" altLang="en-US" sz="4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F1A30-BF16-D950-D2C3-976CA03CC773}"/>
              </a:ext>
            </a:extLst>
          </p:cNvPr>
          <p:cNvSpPr txBox="1"/>
          <p:nvPr/>
        </p:nvSpPr>
        <p:spPr>
          <a:xfrm>
            <a:off x="645537" y="2050424"/>
            <a:ext cx="9389109" cy="170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err="1"/>
              <a:t>StyleFusion</a:t>
            </a:r>
            <a:r>
              <a:rPr lang="en-US" altLang="ko-KR" sz="2400"/>
              <a:t>… </a:t>
            </a:r>
            <a:r>
              <a:rPr lang="ko-KR" altLang="en-US" sz="2400"/>
              <a:t>배경</a:t>
            </a:r>
            <a:r>
              <a:rPr lang="en-US" altLang="ko-KR" sz="2400"/>
              <a:t>/</a:t>
            </a:r>
            <a:r>
              <a:rPr lang="ko-KR" altLang="en-US" sz="2400"/>
              <a:t>인물 분리하기 위한 추가적인 네트워크가 있는지 확인</a:t>
            </a:r>
            <a:endParaRPr lang="en-US" altLang="ko-KR" sz="24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err="1"/>
              <a:t>InterStyle</a:t>
            </a:r>
            <a:endParaRPr lang="en-US" altLang="ko-KR" sz="24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/>
              <a:t>Graphnomy </a:t>
            </a:r>
            <a:r>
              <a:rPr lang="ko-KR" altLang="en-US" sz="2400"/>
              <a:t>없이 가능한지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191404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51" y="275630"/>
            <a:ext cx="6548477" cy="1325563"/>
          </a:xfrm>
        </p:spPr>
        <p:txBody>
          <a:bodyPr>
            <a:normAutofit/>
          </a:bodyPr>
          <a:lstStyle/>
          <a:p>
            <a:r>
              <a:rPr lang="en-US" altLang="ko-KR" sz="4000" err="1"/>
              <a:t>FusionNet</a:t>
            </a:r>
            <a:r>
              <a:rPr lang="en-US" altLang="ko-KR" sz="4000"/>
              <a:t> Architecture</a:t>
            </a:r>
            <a:endParaRPr lang="ko-KR" altLang="en-US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BF1A30-BF16-D950-D2C3-976CA03CC773}"/>
                  </a:ext>
                </a:extLst>
              </p:cNvPr>
              <p:cNvSpPr txBox="1"/>
              <p:nvPr/>
            </p:nvSpPr>
            <p:spPr>
              <a:xfrm>
                <a:off x="590451" y="1726125"/>
                <a:ext cx="11319327" cy="3778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>
                    <a:highlight>
                      <a:srgbClr val="EECED4"/>
                    </a:highlight>
                  </a:rPr>
                  <a:t>계층 구조인 </a:t>
                </a:r>
                <a:r>
                  <a:rPr lang="en-US" altLang="ko-KR" sz="2000" err="1">
                    <a:highlight>
                      <a:srgbClr val="EECED4"/>
                    </a:highlight>
                  </a:rPr>
                  <a:t>FusionNet</a:t>
                </a:r>
                <a:r>
                  <a:rPr lang="en-US" altLang="ko-KR" sz="2000">
                    <a:highlight>
                      <a:srgbClr val="EECED4"/>
                    </a:highlight>
                  </a:rPr>
                  <a:t>(FN)</a:t>
                </a:r>
                <a:r>
                  <a:rPr lang="ko-KR" altLang="en-US" sz="2000">
                    <a:highlight>
                      <a:srgbClr val="EECED4"/>
                    </a:highlight>
                  </a:rPr>
                  <a:t>은 </a:t>
                </a:r>
                <a:r>
                  <a:rPr lang="ko-KR" altLang="en-US" sz="2000">
                    <a:solidFill>
                      <a:srgbClr val="005AA7"/>
                    </a:solidFill>
                    <a:highlight>
                      <a:srgbClr val="EECED4"/>
                    </a:highlight>
                  </a:rPr>
                  <a:t>두 개</a:t>
                </a:r>
                <a:r>
                  <a:rPr lang="ko-KR" altLang="en-US" sz="2000">
                    <a:highlight>
                      <a:srgbClr val="EECED4"/>
                    </a:highlight>
                  </a:rPr>
                  <a:t>의 지정된 </a:t>
                </a:r>
                <a:r>
                  <a:rPr lang="en-US" altLang="ko-KR" sz="2000">
                    <a:highlight>
                      <a:srgbClr val="EECED4"/>
                    </a:highlight>
                  </a:rPr>
                  <a:t>semantic </a:t>
                </a:r>
                <a:r>
                  <a:rPr lang="ko-KR" altLang="en-US" sz="2000">
                    <a:solidFill>
                      <a:srgbClr val="005AA7"/>
                    </a:solidFill>
                    <a:highlight>
                      <a:srgbClr val="EECED4"/>
                    </a:highlight>
                  </a:rPr>
                  <a:t>이미지 영역</a:t>
                </a:r>
                <a:r>
                  <a:rPr lang="ko-KR" altLang="en-US" sz="2000">
                    <a:highlight>
                      <a:srgbClr val="EECED4"/>
                    </a:highlight>
                  </a:rPr>
                  <a:t>을 </a:t>
                </a:r>
                <a:r>
                  <a:rPr lang="ko-KR" altLang="en-US" sz="2000">
                    <a:solidFill>
                      <a:srgbClr val="005AA7"/>
                    </a:solidFill>
                    <a:highlight>
                      <a:srgbClr val="EECED4"/>
                    </a:highlight>
                  </a:rPr>
                  <a:t>분리</a:t>
                </a:r>
                <a:r>
                  <a:rPr lang="en-US" altLang="ko-KR" sz="2000">
                    <a:highlight>
                      <a:srgbClr val="EECED4"/>
                    </a:highlight>
                  </a:rPr>
                  <a:t>&amp;</a:t>
                </a:r>
                <a:r>
                  <a:rPr lang="ko-KR" altLang="en-US" sz="2000">
                    <a:solidFill>
                      <a:srgbClr val="005AA7"/>
                    </a:solidFill>
                    <a:highlight>
                      <a:srgbClr val="EECED4"/>
                    </a:highlight>
                  </a:rPr>
                  <a:t>융합</a:t>
                </a:r>
                <a:r>
                  <a:rPr lang="ko-KR" altLang="en-US" sz="2000">
                    <a:highlight>
                      <a:srgbClr val="EECED4"/>
                    </a:highlight>
                  </a:rPr>
                  <a:t>하는 방법 </a:t>
                </a:r>
                <a:r>
                  <a:rPr lang="ko-KR" altLang="en-US" sz="2000">
                    <a:solidFill>
                      <a:srgbClr val="005AA7"/>
                    </a:solidFill>
                    <a:highlight>
                      <a:srgbClr val="EECED4"/>
                    </a:highlight>
                  </a:rPr>
                  <a:t>학습</a:t>
                </a:r>
                <a:endParaRPr lang="en-US" altLang="ko-KR" sz="2000">
                  <a:solidFill>
                    <a:srgbClr val="005AA7"/>
                  </a:solidFill>
                  <a:highlight>
                    <a:srgbClr val="EECED4"/>
                  </a:highlight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/>
                  <a:t>FN</a:t>
                </a:r>
                <a:r>
                  <a:rPr lang="ko-KR" altLang="en-US" sz="2000"/>
                  <a:t>이 입력으로 받는 것 </a:t>
                </a:r>
                <a:r>
                  <a:rPr lang="en-US" altLang="ko-KR" sz="2000"/>
                  <a:t>: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3</a:t>
                </a:r>
                <a:r>
                  <a:rPr lang="ko-KR" altLang="en-US" sz="2000"/>
                  <a:t>개의 입력 잠재 코드 </a:t>
                </a:r>
                <a:endParaRPr lang="en-US" altLang="ko-KR" sz="2000"/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/>
                  <a:t>에 해당하는 이미지 </a:t>
                </a:r>
                <a:r>
                  <a:rPr lang="en-US" altLang="ko-KR" sz="2000"/>
                  <a:t>R1, R2</a:t>
                </a:r>
                <a:r>
                  <a:rPr lang="ko-KR" altLang="en-US" sz="2000"/>
                  <a:t>에서 관심있는 이미지 영역을 분리 </a:t>
                </a:r>
                <a:r>
                  <a:rPr lang="en-US" altLang="ko-KR" sz="2000"/>
                  <a:t>(ex. Hair, face, background…)</a:t>
                </a:r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𝑎𝑙𝑖𝑔𝑛</m:t>
                        </m:r>
                      </m:sub>
                    </m:sSub>
                  </m:oMath>
                </a14:m>
                <a:r>
                  <a:rPr lang="ko-KR" altLang="en-US" sz="2000"/>
                  <a:t>은 </a:t>
                </a:r>
                <a:r>
                  <a:rPr lang="en-US" altLang="ko-KR" sz="2000"/>
                  <a:t>R1</a:t>
                </a:r>
                <a:r>
                  <a:rPr lang="ko-KR" altLang="en-US" sz="2000"/>
                  <a:t>과 </a:t>
                </a:r>
                <a:r>
                  <a:rPr lang="en-US" altLang="ko-KR" sz="2000"/>
                  <a:t>R2</a:t>
                </a:r>
                <a:r>
                  <a:rPr lang="ko-KR" altLang="en-US" sz="2000"/>
                  <a:t>의 </a:t>
                </a:r>
                <a:r>
                  <a:rPr lang="en-US" altLang="ko-KR" sz="2000"/>
                  <a:t>spatial location</a:t>
                </a:r>
                <a:r>
                  <a:rPr lang="ko-KR" altLang="en-US" sz="2000"/>
                  <a:t>을 정렬 </a:t>
                </a:r>
                <a:endParaRPr lang="en-US" altLang="ko-KR" sz="2000"/>
              </a:p>
              <a:p>
                <a:pPr marL="914400" lvl="1" indent="-4572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/>
                  <a:t>FN</a:t>
                </a:r>
                <a:r>
                  <a:rPr lang="ko-KR" altLang="en-US" sz="2000"/>
                  <a:t>은 </a:t>
                </a:r>
                <a:r>
                  <a:rPr lang="en-US" altLang="ko-KR" sz="2000"/>
                  <a:t>single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unified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style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code</a:t>
                </a:r>
                <a:r>
                  <a:rPr lang="ko-KR" altLang="en-US" sz="2000"/>
                  <a:t>를 출력하며</a:t>
                </a:r>
                <a:r>
                  <a:rPr lang="en-US" altLang="ko-KR" sz="2000"/>
                  <a:t>, </a:t>
                </a:r>
                <a:r>
                  <a:rPr lang="ko-KR" altLang="en-US" sz="2000"/>
                  <a:t>해당 이미지는 </a:t>
                </a:r>
                <a:r>
                  <a:rPr lang="en-US" altLang="ko-KR" sz="2000"/>
                  <a:t>R1</a:t>
                </a:r>
                <a:r>
                  <a:rPr lang="ko-KR" altLang="en-US" sz="2000"/>
                  <a:t>의 배경과 </a:t>
                </a:r>
                <a:r>
                  <a:rPr lang="en-US" altLang="ko-KR" sz="2000"/>
                  <a:t>R2</a:t>
                </a:r>
                <a:r>
                  <a:rPr lang="ko-KR" altLang="en-US" sz="2000"/>
                  <a:t>의 얼굴이 정렬된 상태</a:t>
                </a:r>
                <a:endParaRPr lang="en-US" altLang="ko-KR" sz="200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/>
                  <a:t>FN</a:t>
                </a:r>
                <a:r>
                  <a:rPr lang="ko-KR" altLang="en-US" sz="2000"/>
                  <a:t>은 </a:t>
                </a:r>
                <a:r>
                  <a:rPr lang="en-US" altLang="ko-KR" sz="2000"/>
                  <a:t>Latent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Blender(LB, </a:t>
                </a:r>
                <a:r>
                  <a:rPr lang="ko-KR" altLang="en-US" sz="2000"/>
                  <a:t>빌딩 블록 쌍</a:t>
                </a:r>
                <a:r>
                  <a:rPr lang="en-US" altLang="ko-KR" sz="2000"/>
                  <a:t>)</a:t>
                </a:r>
                <a:r>
                  <a:rPr lang="ko-KR" altLang="en-US" sz="2000"/>
                  <a:t>으로 구성되어 있다 </a:t>
                </a:r>
                <a:endParaRPr lang="en-US" altLang="ko-KR" sz="200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err="1"/>
                  <a:t>FusionNets</a:t>
                </a:r>
                <a:r>
                  <a:rPr lang="en-US" altLang="ko-KR" sz="2000"/>
                  <a:t> </a:t>
                </a:r>
                <a:r>
                  <a:rPr lang="ko-KR" altLang="en-US" sz="2000"/>
                  <a:t>트리 구성 </a:t>
                </a:r>
                <a:r>
                  <a:rPr lang="en-US" altLang="ko-KR" sz="2000">
                    <a:sym typeface="Wingdings" panose="05000000000000000000" pitchFamily="2" charset="2"/>
                  </a:rPr>
                  <a:t></a:t>
                </a:r>
                <a:r>
                  <a:rPr lang="ko-KR" altLang="en-US" sz="2000"/>
                  <a:t> 여러 이미지 영역 분리 가능</a:t>
                </a:r>
                <a:endParaRPr lang="en-US" altLang="ko-KR" sz="2000">
                  <a:solidFill>
                    <a:srgbClr val="005AA7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/>
                  <a:t>최종 출력 </a:t>
                </a:r>
                <a:r>
                  <a:rPr lang="en-US" altLang="ko-KR" sz="2000"/>
                  <a:t>: </a:t>
                </a:r>
                <a:r>
                  <a:rPr lang="ko-KR" altLang="en-US" sz="2000"/>
                  <a:t>모든 입력 코드로 구성된 단일 통합 이미지 </a:t>
                </a:r>
                <a:r>
                  <a:rPr lang="en-US" altLang="ko-KR" sz="2000"/>
                  <a:t>(</a:t>
                </a:r>
                <a:r>
                  <a:rPr lang="ko-KR" altLang="en-US" sz="2000"/>
                  <a:t>단일 </a:t>
                </a:r>
                <a:r>
                  <a:rPr lang="en-US" altLang="ko-KR" sz="2000"/>
                  <a:t>style code)</a:t>
                </a:r>
                <a:endParaRPr lang="ko-KR" altLang="en-US" sz="200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BF1A30-BF16-D950-D2C3-976CA03CC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51" y="1726125"/>
                <a:ext cx="11319327" cy="3778727"/>
              </a:xfrm>
              <a:prstGeom prst="rect">
                <a:avLst/>
              </a:prstGeom>
              <a:blipFill>
                <a:blip r:embed="rId3"/>
                <a:stretch>
                  <a:fillRect l="-485" b="-19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2302AF8-F199-99C2-3890-7AC61A2D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129" y="2306169"/>
            <a:ext cx="21336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011D0-66A1-A6D2-6980-3ED642DC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89" y="0"/>
            <a:ext cx="10515600" cy="1325563"/>
          </a:xfrm>
        </p:spPr>
        <p:txBody>
          <a:bodyPr/>
          <a:lstStyle/>
          <a:p>
            <a:r>
              <a:rPr lang="en-US" altLang="ko-KR"/>
              <a:t>Hierarchical Multi-Fusion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C3D4A-56DD-91FC-2051-8D8AF662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3" y="4654133"/>
            <a:ext cx="12053711" cy="202548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/>
              <a:t>첫번째 </a:t>
            </a:r>
            <a:r>
              <a:rPr lang="en-US" altLang="ko-KR" err="1"/>
              <a:t>FusionNet</a:t>
            </a:r>
            <a:r>
              <a:rPr lang="ko-KR" altLang="en-US"/>
              <a:t>인 </a:t>
            </a:r>
            <a:r>
              <a:rPr lang="en-US" altLang="ko-KR" err="1">
                <a:solidFill>
                  <a:srgbClr val="FF0000"/>
                </a:solidFill>
              </a:rPr>
              <a:t>FNall</a:t>
            </a:r>
            <a:r>
              <a:rPr lang="ko-KR" altLang="en-US"/>
              <a:t>은 </a:t>
            </a:r>
            <a:r>
              <a:rPr lang="en-US" altLang="ko-KR" err="1"/>
              <a:t>sface</a:t>
            </a:r>
            <a:r>
              <a:rPr lang="ko-KR" altLang="en-US"/>
              <a:t>와 </a:t>
            </a:r>
            <a:r>
              <a:rPr lang="en-US" altLang="ko-KR" err="1"/>
              <a:t>sbg,hair</a:t>
            </a:r>
            <a:r>
              <a:rPr lang="ko-KR" altLang="en-US"/>
              <a:t>을 사용하여 얼굴과 나머지를 </a:t>
            </a:r>
            <a:r>
              <a:rPr lang="ko-KR" altLang="en-US">
                <a:solidFill>
                  <a:srgbClr val="FF0000"/>
                </a:solidFill>
              </a:rPr>
              <a:t>분리</a:t>
            </a:r>
            <a:r>
              <a:rPr lang="ko-KR" altLang="en-US"/>
              <a:t>하도록 </a:t>
            </a:r>
            <a:r>
              <a:rPr lang="ko-KR" altLang="en-US" err="1">
                <a:solidFill>
                  <a:srgbClr val="FF0000"/>
                </a:solidFill>
              </a:rPr>
              <a:t>훈련</a:t>
            </a:r>
            <a:r>
              <a:rPr lang="ko-KR" altLang="en-US" err="1"/>
              <a:t>받음</a:t>
            </a:r>
            <a:endParaRPr lang="en-US" altLang="ko-KR"/>
          </a:p>
          <a:p>
            <a:pPr lvl="1"/>
            <a:r>
              <a:rPr lang="ko-KR" altLang="en-US" err="1"/>
              <a:t>훈련받은</a:t>
            </a:r>
            <a:r>
              <a:rPr lang="ko-KR" altLang="en-US"/>
              <a:t> </a:t>
            </a:r>
            <a:r>
              <a:rPr lang="en-US" altLang="ko-KR" err="1"/>
              <a:t>FNall</a:t>
            </a:r>
            <a:r>
              <a:rPr lang="ko-KR" altLang="en-US"/>
              <a:t>은 고정이 됨</a:t>
            </a:r>
            <a:endParaRPr lang="en-US" altLang="ko-KR"/>
          </a:p>
          <a:p>
            <a:pPr marL="457200" indent="-457200">
              <a:buFont typeface="+mj-lt"/>
              <a:buAutoNum type="arabicPeriod"/>
            </a:pPr>
            <a:r>
              <a:rPr lang="en-US" altLang="ko-KR" err="1"/>
              <a:t>Seyes</a:t>
            </a:r>
            <a:r>
              <a:rPr lang="ko-KR" altLang="en-US"/>
              <a:t>와 </a:t>
            </a:r>
            <a:r>
              <a:rPr lang="en-US" altLang="ko-KR" err="1"/>
              <a:t>sskin,mouth</a:t>
            </a:r>
            <a:r>
              <a:rPr lang="ko-KR" altLang="en-US"/>
              <a:t>를 도입하고 추가 </a:t>
            </a:r>
            <a:r>
              <a:rPr lang="en-US" altLang="ko-KR" err="1">
                <a:solidFill>
                  <a:srgbClr val="FF0000"/>
                </a:solidFill>
              </a:rPr>
              <a:t>FNface</a:t>
            </a:r>
            <a:r>
              <a:rPr lang="ko-KR" altLang="en-US"/>
              <a:t>를 </a:t>
            </a:r>
            <a:r>
              <a:rPr lang="ko-KR" altLang="en-US">
                <a:solidFill>
                  <a:srgbClr val="FF0000"/>
                </a:solidFill>
              </a:rPr>
              <a:t>훈련</a:t>
            </a:r>
            <a:r>
              <a:rPr lang="ko-KR" altLang="en-US"/>
              <a:t>하여 얼굴을 여러 영역으로 </a:t>
            </a:r>
            <a:r>
              <a:rPr lang="ko-KR" altLang="en-US">
                <a:solidFill>
                  <a:srgbClr val="FF0000"/>
                </a:solidFill>
              </a:rPr>
              <a:t>분리</a:t>
            </a:r>
            <a:endParaRPr lang="en-US" altLang="ko-KR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/>
              <a:t> </a:t>
            </a:r>
            <a:r>
              <a:rPr lang="en-US" altLang="ko-KR">
                <a:solidFill>
                  <a:srgbClr val="FF0000"/>
                </a:solidFill>
              </a:rPr>
              <a:t>FNb</a:t>
            </a:r>
            <a:r>
              <a:rPr lang="en-US" altLang="ko-KR" err="1">
                <a:solidFill>
                  <a:srgbClr val="FF0000"/>
                </a:solidFill>
              </a:rPr>
              <a:t>,h,c</a:t>
            </a:r>
            <a:r>
              <a:rPr lang="ko-KR" altLang="en-US"/>
              <a:t>를 사용하여 이미지 배경과 머리카락을 </a:t>
            </a:r>
            <a:r>
              <a:rPr lang="ko-KR" altLang="en-US">
                <a:solidFill>
                  <a:srgbClr val="FF0000"/>
                </a:solidFill>
              </a:rPr>
              <a:t>분리</a:t>
            </a:r>
            <a:endParaRPr lang="en-US" altLang="ko-KR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/>
              <a:t>이와 같은 프로세스를 계속하고 각 레벨에서 구성된 트리 아래로 이동하여 학습된 </a:t>
            </a:r>
            <a:r>
              <a:rPr lang="en-US" altLang="ko-KR"/>
              <a:t>disentanglement</a:t>
            </a:r>
            <a:r>
              <a:rPr lang="ko-KR" altLang="en-US"/>
              <a:t>을 추가로 얻음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086DC-3885-9D66-39F7-9F401486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04" y="944141"/>
            <a:ext cx="7088364" cy="3480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C7492A-3F3B-2290-9BC3-824717DFAC7E}"/>
              </a:ext>
            </a:extLst>
          </p:cNvPr>
          <p:cNvSpPr txBox="1"/>
          <p:nvPr/>
        </p:nvSpPr>
        <p:spPr>
          <a:xfrm>
            <a:off x="7880484" y="449541"/>
            <a:ext cx="40770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이미지를 </a:t>
            </a:r>
            <a:r>
              <a:rPr lang="en-US" altLang="ko-KR"/>
              <a:t>disentangle</a:t>
            </a:r>
            <a:r>
              <a:rPr lang="ko-KR" altLang="en-US"/>
              <a:t>하기 위해 이미지의 공간 영역을 </a:t>
            </a:r>
            <a:r>
              <a:rPr lang="ko-KR" altLang="en-US">
                <a:solidFill>
                  <a:srgbClr val="FF0000"/>
                </a:solidFill>
              </a:rPr>
              <a:t>이진 트리</a:t>
            </a:r>
            <a:r>
              <a:rPr lang="ko-KR" altLang="en-US"/>
              <a:t>로 모델링 </a:t>
            </a:r>
            <a:r>
              <a:rPr lang="en-US" altLang="ko-KR"/>
              <a:t>(</a:t>
            </a:r>
            <a:r>
              <a:rPr lang="ko-KR" altLang="en-US"/>
              <a:t>이때 노드는 이미지 단일 영역</a:t>
            </a:r>
            <a:r>
              <a:rPr lang="en-US" altLang="ko-K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트리의 각 노드에 대해 하나씩 </a:t>
            </a:r>
            <a:r>
              <a:rPr lang="en-US" altLang="ko-KR" err="1"/>
              <a:t>FusionNet</a:t>
            </a:r>
            <a:r>
              <a:rPr lang="en-US" altLang="ko-KR"/>
              <a:t> </a:t>
            </a:r>
            <a:r>
              <a:rPr lang="ko-KR" altLang="en-US"/>
              <a:t>세트를 구축하고 이를 </a:t>
            </a:r>
            <a:r>
              <a:rPr lang="ko-KR" altLang="en-US">
                <a:solidFill>
                  <a:srgbClr val="FF0000"/>
                </a:solidFill>
              </a:rPr>
              <a:t>계층 구조</a:t>
            </a:r>
            <a:r>
              <a:rPr lang="ko-KR" altLang="en-US"/>
              <a:t>로 결합</a:t>
            </a:r>
            <a:endParaRPr lang="en-US" altLang="ko-KR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C45344B-F662-C6E2-CD85-9EF3C482ACDD}"/>
              </a:ext>
            </a:extLst>
          </p:cNvPr>
          <p:cNvSpPr/>
          <p:nvPr/>
        </p:nvSpPr>
        <p:spPr>
          <a:xfrm>
            <a:off x="4680284" y="1191126"/>
            <a:ext cx="1415715" cy="3104148"/>
          </a:xfrm>
          <a:prstGeom prst="frame">
            <a:avLst>
              <a:gd name="adj1" fmla="val 28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B9EA4583-AA40-18CC-4B04-A12AF89E21BC}"/>
              </a:ext>
            </a:extLst>
          </p:cNvPr>
          <p:cNvSpPr/>
          <p:nvPr/>
        </p:nvSpPr>
        <p:spPr>
          <a:xfrm>
            <a:off x="2671382" y="944141"/>
            <a:ext cx="2273597" cy="1690775"/>
          </a:xfrm>
          <a:prstGeom prst="frame">
            <a:avLst>
              <a:gd name="adj1" fmla="val 28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EDCE89C-CD40-A525-FE42-7D510C7D6EF5}"/>
              </a:ext>
            </a:extLst>
          </p:cNvPr>
          <p:cNvSpPr/>
          <p:nvPr/>
        </p:nvSpPr>
        <p:spPr>
          <a:xfrm>
            <a:off x="2574759" y="2634917"/>
            <a:ext cx="2370220" cy="1774306"/>
          </a:xfrm>
          <a:prstGeom prst="frame">
            <a:avLst>
              <a:gd name="adj1" fmla="val 28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836A7951-217A-C1E8-097B-16EFEF0ED25F}"/>
              </a:ext>
            </a:extLst>
          </p:cNvPr>
          <p:cNvSpPr/>
          <p:nvPr/>
        </p:nvSpPr>
        <p:spPr>
          <a:xfrm>
            <a:off x="349473" y="1097067"/>
            <a:ext cx="2709816" cy="1537850"/>
          </a:xfrm>
          <a:prstGeom prst="frame">
            <a:avLst>
              <a:gd name="adj1" fmla="val 28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00802F8C-B55F-EF6F-3BFB-C2AD8D4794B5}"/>
              </a:ext>
            </a:extLst>
          </p:cNvPr>
          <p:cNvSpPr/>
          <p:nvPr/>
        </p:nvSpPr>
        <p:spPr>
          <a:xfrm>
            <a:off x="349473" y="2685234"/>
            <a:ext cx="2709816" cy="1537850"/>
          </a:xfrm>
          <a:prstGeom prst="frame">
            <a:avLst>
              <a:gd name="adj1" fmla="val 28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C30102-4547-7049-61F1-897BAD68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280" y="2349557"/>
            <a:ext cx="3455458" cy="19397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737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011D0-66A1-A6D2-6980-3ED642DC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89" y="0"/>
            <a:ext cx="10515600" cy="1325563"/>
          </a:xfrm>
        </p:spPr>
        <p:txBody>
          <a:bodyPr/>
          <a:lstStyle/>
          <a:p>
            <a:r>
              <a:rPr lang="en-US" altLang="ko-KR"/>
              <a:t>Multi-Step Training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C3D4A-56DD-91FC-2051-8D8AF662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89" y="1603022"/>
            <a:ext cx="12053711" cy="48420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/>
              <a:t>Training </a:t>
            </a:r>
            <a:r>
              <a:rPr lang="ko-KR" altLang="en-US"/>
              <a:t>과정</a:t>
            </a:r>
            <a:endParaRPr lang="en-US" altLang="ko-KR"/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ko-KR"/>
              <a:t> global style codes</a:t>
            </a:r>
            <a:r>
              <a:rPr lang="ko-KR" altLang="en-US"/>
              <a:t>를 이용하여 입력된 두 이미지를 정렬하는 </a:t>
            </a:r>
            <a:r>
              <a:rPr lang="en-US" altLang="ko-KR">
                <a:solidFill>
                  <a:srgbClr val="FF0000"/>
                </a:solidFill>
              </a:rPr>
              <a:t>LBalign</a:t>
            </a:r>
            <a:r>
              <a:rPr lang="ko-KR" altLang="en-US">
                <a:solidFill>
                  <a:srgbClr val="FF0000"/>
                </a:solidFill>
              </a:rPr>
              <a:t>만 훈련 </a:t>
            </a:r>
            <a:r>
              <a:rPr lang="en-US" altLang="ko-KR"/>
              <a:t>(</a:t>
            </a:r>
            <a:r>
              <a:rPr lang="ko-KR" altLang="en-US"/>
              <a:t>중간에 생성된 이미지 </a:t>
            </a:r>
            <a:r>
              <a:rPr lang="en-US" altLang="ko-KR"/>
              <a:t>s‘1</a:t>
            </a:r>
            <a:r>
              <a:rPr lang="ko-KR" altLang="en-US"/>
              <a:t>과 </a:t>
            </a:r>
            <a:r>
              <a:rPr lang="en-US" altLang="ko-KR"/>
              <a:t>s’2</a:t>
            </a:r>
            <a:r>
              <a:rPr lang="ko-KR" altLang="en-US"/>
              <a:t>에 </a:t>
            </a:r>
            <a:r>
              <a:rPr lang="en-US" altLang="ko-KR"/>
              <a:t>Lmask, Lalignreg, Lfusion</a:t>
            </a:r>
            <a:r>
              <a:rPr lang="ko-KR" altLang="en-US"/>
              <a:t>이 사용</a:t>
            </a:r>
            <a:r>
              <a:rPr lang="en-US" altLang="ko-KR"/>
              <a:t>)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ko-KR"/>
              <a:t> </a:t>
            </a:r>
            <a:r>
              <a:rPr lang="en-US" altLang="ko-KR">
                <a:solidFill>
                  <a:srgbClr val="FF0000"/>
                </a:solidFill>
              </a:rPr>
              <a:t>LBfuse</a:t>
            </a:r>
            <a:r>
              <a:rPr lang="ko-KR" altLang="en-US">
                <a:solidFill>
                  <a:srgbClr val="FF0000"/>
                </a:solidFill>
              </a:rPr>
              <a:t>만 훈련</a:t>
            </a:r>
            <a:r>
              <a:rPr lang="ko-KR" altLang="en-US"/>
              <a:t>이 되며</a:t>
            </a:r>
            <a:r>
              <a:rPr lang="en-US" altLang="ko-KR"/>
              <a:t>, </a:t>
            </a:r>
            <a:r>
              <a:rPr lang="ko-KR" altLang="en-US"/>
              <a:t>이 과정에서 </a:t>
            </a:r>
            <a:r>
              <a:rPr lang="en-US" altLang="ko-KR"/>
              <a:t>disentangle</a:t>
            </a:r>
            <a:r>
              <a:rPr lang="ko-KR" altLang="en-US"/>
              <a:t>하고자 하는 속성을 식별하는 것에 초점 </a:t>
            </a:r>
            <a:r>
              <a:rPr lang="en-US" altLang="ko-KR"/>
              <a:t>(s’1</a:t>
            </a:r>
            <a:r>
              <a:rPr lang="ko-KR" altLang="en-US"/>
              <a:t>과 </a:t>
            </a:r>
            <a:r>
              <a:rPr lang="en-US" altLang="ko-KR"/>
              <a:t>s’2</a:t>
            </a:r>
            <a:r>
              <a:rPr lang="ko-KR" altLang="en-US"/>
              <a:t>에 </a:t>
            </a:r>
            <a:r>
              <a:rPr lang="en-US" altLang="ko-KR"/>
              <a:t>Lfusion</a:t>
            </a:r>
            <a:r>
              <a:rPr lang="ko-KR" altLang="en-US"/>
              <a:t>이 사용</a:t>
            </a:r>
            <a:r>
              <a:rPr lang="en-US" altLang="ko-KR"/>
              <a:t>)</a:t>
            </a:r>
          </a:p>
          <a:p>
            <a:pPr marL="914400" lvl="1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ko-KR"/>
              <a:t> </a:t>
            </a:r>
            <a:r>
              <a:rPr lang="en-US" altLang="ko-KR">
                <a:solidFill>
                  <a:srgbClr val="FF0000"/>
                </a:solidFill>
              </a:rPr>
              <a:t>LBalign</a:t>
            </a:r>
            <a:r>
              <a:rPr lang="ko-KR" altLang="en-US"/>
              <a:t>과 </a:t>
            </a:r>
            <a:r>
              <a:rPr lang="en-US" altLang="ko-KR">
                <a:solidFill>
                  <a:srgbClr val="FF0000"/>
                </a:solidFill>
              </a:rPr>
              <a:t>LBfuse</a:t>
            </a:r>
            <a:r>
              <a:rPr lang="ko-KR" altLang="en-US"/>
              <a:t>가 </a:t>
            </a:r>
            <a:r>
              <a:rPr lang="ko-KR" altLang="en-US">
                <a:solidFill>
                  <a:srgbClr val="FF0000"/>
                </a:solidFill>
              </a:rPr>
              <a:t>동시에 훈련</a:t>
            </a:r>
            <a:r>
              <a:rPr lang="ko-KR" altLang="en-US"/>
              <a:t>이 된다</a:t>
            </a:r>
            <a:r>
              <a:rPr lang="en-US" altLang="ko-KR"/>
              <a:t>. (Llocal, Lalignreg, Lfusion </a:t>
            </a:r>
            <a:r>
              <a:rPr lang="ko-KR" altLang="en-US"/>
              <a:t>사용</a:t>
            </a:r>
            <a:r>
              <a:rPr lang="en-US" altLang="ko-KR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/>
              <a:t>학습이 완료된 후 추론 시점에 각 의미 영역을 제어하기 위한 입력 잠재 코드 세트</a:t>
            </a:r>
            <a:r>
              <a:rPr lang="en-US" altLang="ko-KR"/>
              <a:t>(</a:t>
            </a:r>
            <a:r>
              <a:rPr lang="ko-KR" altLang="en-US"/>
              <a:t>입</a:t>
            </a:r>
            <a:r>
              <a:rPr lang="en-US" altLang="ko-KR"/>
              <a:t>,</a:t>
            </a:r>
            <a:r>
              <a:rPr lang="ko-KR" altLang="en-US"/>
              <a:t>피부</a:t>
            </a:r>
            <a:r>
              <a:rPr lang="en-US" altLang="ko-KR"/>
              <a:t>,</a:t>
            </a:r>
            <a:r>
              <a:rPr lang="ko-KR" altLang="en-US"/>
              <a:t>눈</a:t>
            </a:r>
            <a:r>
              <a:rPr lang="en-US" altLang="ko-KR"/>
              <a:t>,</a:t>
            </a:r>
            <a:r>
              <a:rPr lang="ko-KR" altLang="en-US"/>
              <a:t>머리카락 등</a:t>
            </a:r>
            <a:r>
              <a:rPr lang="en-US" altLang="ko-KR"/>
              <a:t>)</a:t>
            </a:r>
            <a:r>
              <a:rPr lang="ko-KR" altLang="en-US"/>
              <a:t>과 입력된 두 이미지를 정렬</a:t>
            </a:r>
            <a:r>
              <a:rPr lang="en-US" altLang="ko-KR"/>
              <a:t>/</a:t>
            </a:r>
            <a:r>
              <a:rPr lang="ko-KR" altLang="en-US"/>
              <a:t>제어하기 위한 추가 잠재 코드</a:t>
            </a:r>
            <a:r>
              <a:rPr lang="en-US" altLang="ko-KR"/>
              <a:t>(global codes)</a:t>
            </a:r>
            <a:r>
              <a:rPr lang="ko-KR" altLang="en-US"/>
              <a:t>를 활용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en-US" altLang="ko-KR"/>
              <a:t>LBalign</a:t>
            </a:r>
            <a:r>
              <a:rPr lang="ko-KR" altLang="en-US"/>
              <a:t>에서는 </a:t>
            </a:r>
            <a:r>
              <a:rPr lang="en-US" altLang="ko-KR"/>
              <a:t>input codes</a:t>
            </a:r>
            <a:r>
              <a:rPr lang="ko-KR" altLang="en-US"/>
              <a:t>를 정렬할 때 오직 첫 </a:t>
            </a:r>
            <a:r>
              <a:rPr lang="en-US" altLang="ko-KR"/>
              <a:t>5</a:t>
            </a:r>
            <a:r>
              <a:rPr lang="ko-KR" altLang="en-US"/>
              <a:t>개 </a:t>
            </a:r>
            <a:r>
              <a:rPr lang="en-US" altLang="ko-KR"/>
              <a:t>layer</a:t>
            </a:r>
            <a:r>
              <a:rPr lang="ko-KR" altLang="en-US"/>
              <a:t>만 </a:t>
            </a:r>
            <a:r>
              <a:rPr lang="en-US" altLang="ko-KR"/>
              <a:t>fuse</a:t>
            </a:r>
            <a:r>
              <a:rPr lang="ko-KR" altLang="en-US"/>
              <a:t>를 한다</a:t>
            </a:r>
            <a:r>
              <a:rPr lang="en-US" altLang="ko-KR"/>
              <a:t>. (Pose </a:t>
            </a:r>
            <a:r>
              <a:rPr lang="ko-KR" altLang="en-US"/>
              <a:t>등 </a:t>
            </a:r>
            <a:r>
              <a:rPr lang="en-US" altLang="ko-KR"/>
              <a:t>coarse-level detail</a:t>
            </a:r>
            <a:r>
              <a:rPr lang="ko-KR" altLang="en-US"/>
              <a:t>을 제어하기 위함 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195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51" y="275630"/>
            <a:ext cx="7588349" cy="1325563"/>
          </a:xfrm>
        </p:spPr>
        <p:txBody>
          <a:bodyPr>
            <a:normAutofit/>
          </a:bodyPr>
          <a:lstStyle/>
          <a:p>
            <a:r>
              <a:rPr lang="ko-KR" altLang="en-US" sz="4000"/>
              <a:t>의미론적 영역으로 분리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F1A30-BF16-D950-D2C3-976CA03CC773}"/>
              </a:ext>
            </a:extLst>
          </p:cNvPr>
          <p:cNvSpPr txBox="1"/>
          <p:nvPr/>
        </p:nvSpPr>
        <p:spPr>
          <a:xfrm>
            <a:off x="452598" y="1680646"/>
            <a:ext cx="11286803" cy="420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입력된 잠재 코드를 관심 있는 의미론적 영역으로 분리하려면 먼저 생성된 이미지를 </a:t>
            </a:r>
            <a:r>
              <a:rPr lang="ko-KR" altLang="en-US" sz="2000">
                <a:solidFill>
                  <a:srgbClr val="FF0000"/>
                </a:solidFill>
              </a:rPr>
              <a:t>해당 세그먼트로 분할</a:t>
            </a:r>
            <a:r>
              <a:rPr lang="ko-KR" altLang="en-US" sz="2000"/>
              <a:t>해야 한다</a:t>
            </a:r>
            <a:r>
              <a:rPr lang="en-US" altLang="ko-KR" sz="2000"/>
              <a:t>. (</a:t>
            </a:r>
            <a:r>
              <a:rPr lang="ko-KR" altLang="en-US" sz="2000"/>
              <a:t>세분화 접근 방식 기반</a:t>
            </a:r>
            <a:r>
              <a:rPr lang="en-US" altLang="ko-KR" sz="20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err="1"/>
              <a:t>StyleGAN</a:t>
            </a:r>
            <a:r>
              <a:rPr lang="ko-KR" altLang="en-US" sz="2000"/>
              <a:t> 네트워크에 있는 가장 큰 활성화 </a:t>
            </a:r>
            <a:r>
              <a:rPr lang="ko-KR" altLang="en-US" sz="2000" err="1"/>
              <a:t>텐서의</a:t>
            </a:r>
            <a:r>
              <a:rPr lang="ko-KR" altLang="en-US" sz="2000"/>
              <a:t> 크기와 일치하도록 </a:t>
            </a:r>
            <a:r>
              <a:rPr lang="ko-KR" altLang="en-US" sz="2000" err="1"/>
              <a:t>텐서를</a:t>
            </a:r>
            <a:r>
              <a:rPr lang="ko-KR" altLang="en-US" sz="2000"/>
              <a:t> </a:t>
            </a:r>
            <a:r>
              <a:rPr lang="ko-KR" altLang="en-US" sz="2000" err="1"/>
              <a:t>업샘플링한</a:t>
            </a:r>
            <a:r>
              <a:rPr lang="ko-KR" altLang="en-US" sz="2000"/>
              <a:t> 다음 </a:t>
            </a:r>
            <a:r>
              <a:rPr lang="en-US" altLang="ko-KR" sz="2000"/>
              <a:t>S </a:t>
            </a:r>
            <a:r>
              <a:rPr lang="ko-KR" altLang="en-US" sz="2000"/>
              <a:t>공간의 </a:t>
            </a:r>
            <a:r>
              <a:rPr lang="en-US" altLang="ko-KR" sz="2000"/>
              <a:t>6048</a:t>
            </a:r>
            <a:r>
              <a:rPr lang="ko-KR" altLang="en-US" sz="2000"/>
              <a:t>개 채널에 해당하는 </a:t>
            </a:r>
            <a:r>
              <a:rPr lang="en-US" altLang="ko-KR" sz="2000"/>
              <a:t>C=6048</a:t>
            </a:r>
            <a:r>
              <a:rPr lang="ko-KR" altLang="en-US" sz="2000"/>
              <a:t>개 채널로 구성된 단일 </a:t>
            </a:r>
            <a:r>
              <a:rPr lang="ko-KR" altLang="en-US" sz="2000" err="1"/>
              <a:t>텐서에</a:t>
            </a:r>
            <a:r>
              <a:rPr lang="ko-KR" altLang="en-US" sz="2000"/>
              <a:t> 활성화를 연결한다</a:t>
            </a:r>
            <a:r>
              <a:rPr lang="en-US" altLang="ko-KR" sz="20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결합된 표현을 얻은 후 각 공간 위치에 클러스터 구성원이 할당되는 </a:t>
            </a:r>
            <a:r>
              <a:rPr lang="ko-KR" altLang="en-US" sz="2000">
                <a:solidFill>
                  <a:srgbClr val="FF0000"/>
                </a:solidFill>
              </a:rPr>
              <a:t>계층적 클러스터링</a:t>
            </a:r>
            <a:r>
              <a:rPr lang="ko-KR" altLang="en-US" sz="2000"/>
              <a:t>을 적용한다</a:t>
            </a:r>
            <a:r>
              <a:rPr lang="en-US" altLang="ko-KR" sz="20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결과 클러스터를 검토하고 각 클러스터에 특정 의미론적 개체에 해당하는 </a:t>
            </a:r>
            <a:r>
              <a:rPr lang="ko-KR" altLang="en-US" sz="2000">
                <a:solidFill>
                  <a:srgbClr val="FF0000"/>
                </a:solidFill>
              </a:rPr>
              <a:t>레이블을 지정</a:t>
            </a:r>
            <a:r>
              <a:rPr lang="ko-KR" altLang="en-US" sz="2000"/>
              <a:t>한다</a:t>
            </a:r>
            <a:r>
              <a:rPr lang="en-US" altLang="ko-KR" sz="20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여러 클러스터가 단일 속성에 해당하는 경우 해당 영역을 </a:t>
            </a:r>
            <a:r>
              <a:rPr lang="ko-KR" altLang="en-US" sz="2000">
                <a:solidFill>
                  <a:srgbClr val="FF0000"/>
                </a:solidFill>
              </a:rPr>
              <a:t>병합</a:t>
            </a:r>
            <a:r>
              <a:rPr lang="ko-KR" altLang="en-US" sz="2000"/>
              <a:t>한다</a:t>
            </a:r>
            <a:r>
              <a:rPr lang="en-US" altLang="ko-KR" sz="20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새로 생성된 이미지가 주어지면 각 픽셀을 가장 가까운 의미 클러스터에 할당하여 </a:t>
            </a:r>
            <a:r>
              <a:rPr lang="ko-KR" altLang="en-US" sz="2000">
                <a:solidFill>
                  <a:srgbClr val="FF0000"/>
                </a:solidFill>
              </a:rPr>
              <a:t>추가 감독 없이</a:t>
            </a:r>
            <a:r>
              <a:rPr lang="ko-KR" altLang="en-US" sz="2000"/>
              <a:t> </a:t>
            </a:r>
            <a:r>
              <a:rPr lang="ko-KR" altLang="en-US" sz="2000">
                <a:solidFill>
                  <a:srgbClr val="FF0000"/>
                </a:solidFill>
              </a:rPr>
              <a:t>이미지의 의미 영역을 계산</a:t>
            </a:r>
            <a:r>
              <a:rPr lang="ko-KR" altLang="en-US" sz="2000"/>
              <a:t>할 수 있다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53363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12D3926-8CC9-A228-C430-F3C08DB06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681" y="0"/>
            <a:ext cx="732472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23" y="107355"/>
            <a:ext cx="11601549" cy="1325563"/>
          </a:xfrm>
        </p:spPr>
        <p:txBody>
          <a:bodyPr>
            <a:normAutofit/>
          </a:bodyPr>
          <a:lstStyle/>
          <a:p>
            <a:r>
              <a:rPr lang="en-US" altLang="ko-KR" sz="4000" u="sng"/>
              <a:t>Mask Loss</a:t>
            </a:r>
            <a:r>
              <a:rPr lang="en-US" altLang="ko-KR" sz="4000"/>
              <a:t> : </a:t>
            </a:r>
            <a:r>
              <a:rPr lang="en-US" altLang="ko-KR" sz="1800"/>
              <a:t>s1,</a:t>
            </a:r>
            <a:r>
              <a:rPr lang="ko-KR" altLang="en-US" sz="1800"/>
              <a:t> </a:t>
            </a:r>
            <a:r>
              <a:rPr lang="en-US" altLang="ko-KR" sz="1800"/>
              <a:t>s2</a:t>
            </a:r>
            <a:r>
              <a:rPr lang="ko-KR" altLang="en-US" sz="1800"/>
              <a:t>에 해당하는 이미지를 정렬하는 작업</a:t>
            </a:r>
            <a:endParaRPr lang="ko-KR" altLang="en-US" sz="4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E9D86-5222-55CB-3CA7-95C94E01F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6" y="1499593"/>
            <a:ext cx="4848225" cy="2143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1F2F8-071F-CF7B-19AE-BDE2AE562F35}"/>
              </a:ext>
            </a:extLst>
          </p:cNvPr>
          <p:cNvSpPr txBox="1"/>
          <p:nvPr/>
        </p:nvSpPr>
        <p:spPr>
          <a:xfrm>
            <a:off x="101812" y="3861793"/>
            <a:ext cx="12090188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highlight>
                  <a:srgbClr val="EECED4"/>
                </a:highlight>
              </a:rPr>
              <a:t>Mask Loss</a:t>
            </a:r>
            <a:r>
              <a:rPr lang="en-US" altLang="ko-KR"/>
              <a:t> : </a:t>
            </a:r>
            <a:r>
              <a:rPr lang="ko-KR" altLang="en-US"/>
              <a:t>융합된 출력 이미지 </a:t>
            </a:r>
            <a:r>
              <a:rPr lang="en-US" altLang="ko-KR" err="1">
                <a:solidFill>
                  <a:srgbClr val="FF0000"/>
                </a:solidFill>
              </a:rPr>
              <a:t>Iresult</a:t>
            </a:r>
            <a:r>
              <a:rPr lang="ko-KR" altLang="en-US">
                <a:solidFill>
                  <a:srgbClr val="FF0000"/>
                </a:solidFill>
              </a:rPr>
              <a:t>의 공간 영역</a:t>
            </a:r>
            <a:r>
              <a:rPr lang="ko-KR" altLang="en-US"/>
              <a:t>이 정렬에 해당하는 이미지 </a:t>
            </a:r>
            <a:r>
              <a:rPr lang="en-US" altLang="ko-KR" err="1">
                <a:solidFill>
                  <a:srgbClr val="FF0000"/>
                </a:solidFill>
              </a:rPr>
              <a:t>Ialign</a:t>
            </a:r>
            <a:r>
              <a:rPr lang="ko-KR" altLang="en-US">
                <a:solidFill>
                  <a:srgbClr val="FF0000"/>
                </a:solidFill>
              </a:rPr>
              <a:t>의 공간 영역</a:t>
            </a:r>
            <a:r>
              <a:rPr lang="ko-KR" altLang="en-US"/>
              <a:t>과 </a:t>
            </a:r>
            <a:r>
              <a:rPr lang="ko-KR" altLang="en-US">
                <a:solidFill>
                  <a:srgbClr val="FF0000"/>
                </a:solidFill>
              </a:rPr>
              <a:t>정렬</a:t>
            </a:r>
            <a:r>
              <a:rPr lang="ko-KR" altLang="en-US"/>
              <a:t>되도록 함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m1(</a:t>
            </a:r>
            <a:r>
              <a:rPr lang="en-US" altLang="ko-KR" err="1"/>
              <a:t>Iresult</a:t>
            </a:r>
            <a:r>
              <a:rPr lang="en-US" altLang="ko-KR"/>
              <a:t>), m2(</a:t>
            </a:r>
            <a:r>
              <a:rPr lang="en-US" altLang="ko-KR" err="1"/>
              <a:t>Iresult</a:t>
            </a:r>
            <a:r>
              <a:rPr lang="en-US" altLang="ko-KR"/>
              <a:t>)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/>
              <a:t> 출력된 이미지의 </a:t>
            </a:r>
            <a:r>
              <a:rPr lang="en-US" altLang="ko-KR" err="1"/>
              <a:t>Iresult</a:t>
            </a:r>
            <a:r>
              <a:rPr lang="ko-KR" altLang="en-US"/>
              <a:t>의 이미지 영역 </a:t>
            </a:r>
            <a:r>
              <a:rPr lang="en-US" altLang="ko-KR"/>
              <a:t>R1, R2</a:t>
            </a:r>
            <a:r>
              <a:rPr lang="ko-KR" altLang="en-US"/>
              <a:t>의 </a:t>
            </a:r>
            <a:r>
              <a:rPr lang="ko-KR" altLang="en-US">
                <a:solidFill>
                  <a:srgbClr val="FF0000"/>
                </a:solidFill>
              </a:rPr>
              <a:t>이진 마스크</a:t>
            </a:r>
            <a:r>
              <a:rPr lang="ko-KR" altLang="en-US"/>
              <a:t> 나타냄</a:t>
            </a:r>
            <a:r>
              <a:rPr lang="en-US" altLang="ko-KR"/>
              <a:t>, </a:t>
            </a:r>
            <a:r>
              <a:rPr lang="ko-KR" altLang="en-US"/>
              <a:t>이미지 영역</a:t>
            </a:r>
            <a:r>
              <a:rPr lang="en-US" altLang="ko-KR"/>
              <a:t> </a:t>
            </a:r>
            <a:r>
              <a:rPr lang="ko-KR" altLang="en-US"/>
              <a:t>내부의 모든 픽셀에서 </a:t>
            </a:r>
            <a:r>
              <a:rPr lang="en-US" altLang="ko-KR"/>
              <a:t>1</a:t>
            </a:r>
            <a:r>
              <a:rPr lang="ko-KR" altLang="en-US"/>
              <a:t>의 값을 취하고 다른 곳에서는 </a:t>
            </a:r>
            <a:r>
              <a:rPr lang="en-US" altLang="ko-KR"/>
              <a:t>0</a:t>
            </a:r>
            <a:r>
              <a:rPr lang="ko-KR" altLang="en-US"/>
              <a:t>의 값을 취함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R1,R2</a:t>
            </a:r>
            <a:r>
              <a:rPr lang="ko-KR" altLang="en-US"/>
              <a:t>에 해당하는 </a:t>
            </a:r>
            <a:r>
              <a:rPr lang="ko-KR" altLang="en-US">
                <a:solidFill>
                  <a:srgbClr val="FF0000"/>
                </a:solidFill>
              </a:rPr>
              <a:t>마스크를</a:t>
            </a:r>
            <a:r>
              <a:rPr lang="ko-KR" altLang="en-US"/>
              <a:t> 이미지 </a:t>
            </a:r>
            <a:r>
              <a:rPr lang="en-US" altLang="ko-KR" err="1"/>
              <a:t>Ialign</a:t>
            </a:r>
            <a:r>
              <a:rPr lang="ko-KR" altLang="en-US"/>
              <a:t>에서 영역의 공간 위치에 따라 </a:t>
            </a:r>
            <a:r>
              <a:rPr lang="ko-KR" altLang="en-US">
                <a:solidFill>
                  <a:srgbClr val="FF0000"/>
                </a:solidFill>
              </a:rPr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346704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25" y="118963"/>
            <a:ext cx="11601549" cy="1325563"/>
          </a:xfrm>
        </p:spPr>
        <p:txBody>
          <a:bodyPr>
            <a:normAutofit/>
          </a:bodyPr>
          <a:lstStyle/>
          <a:p>
            <a:r>
              <a:rPr lang="en-US" altLang="ko-KR" sz="4000" u="sng"/>
              <a:t>Localization Loss</a:t>
            </a:r>
            <a:r>
              <a:rPr lang="en-US" altLang="ko-KR" sz="4000"/>
              <a:t>: </a:t>
            </a:r>
            <a:r>
              <a:rPr lang="ko-KR" altLang="en-US" sz="1800"/>
              <a:t>잠재 코드가 다른 이미지 영역에 영향을 미치지 않도록 함</a:t>
            </a:r>
            <a:endParaRPr lang="ko-KR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1F2F8-071F-CF7B-19AE-BDE2AE562F35}"/>
                  </a:ext>
                </a:extLst>
              </p:cNvPr>
              <p:cNvSpPr txBox="1"/>
              <p:nvPr/>
            </p:nvSpPr>
            <p:spPr>
              <a:xfrm>
                <a:off x="178011" y="4010086"/>
                <a:ext cx="12090188" cy="1712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>
                    <a:highlight>
                      <a:srgbClr val="EECED4"/>
                    </a:highlight>
                  </a:rPr>
                  <a:t>Localization Loss</a:t>
                </a:r>
                <a:r>
                  <a:rPr lang="en-US" altLang="ko-KR"/>
                  <a:t> : </a:t>
                </a:r>
                <a:r>
                  <a:rPr lang="ko-KR" altLang="en-US"/>
                  <a:t>잠재코드 </a:t>
                </a:r>
                <a:r>
                  <a:rPr lang="en-US" altLang="ko-KR"/>
                  <a:t>s1</a:t>
                </a:r>
                <a:r>
                  <a:rPr lang="ko-KR" altLang="en-US"/>
                  <a:t>이 생성된 이미지의 의미영역 </a:t>
                </a:r>
                <a:r>
                  <a:rPr lang="en-US" altLang="ko-KR"/>
                  <a:t>R2</a:t>
                </a:r>
                <a:r>
                  <a:rPr lang="ko-KR" altLang="en-US"/>
                  <a:t>에 영향을 미치지 않도록 요구하는 것 </a:t>
                </a:r>
                <a:r>
                  <a:rPr lang="en-US" altLang="ko-KR"/>
                  <a:t>(</a:t>
                </a:r>
                <a:r>
                  <a:rPr lang="ko-KR" altLang="en-US"/>
                  <a:t>반대방향 마찬가지</a:t>
                </a:r>
                <a:r>
                  <a:rPr lang="en-US" altLang="ko-KR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err="1"/>
                  <a:t>FusionNet</a:t>
                </a:r>
                <a:r>
                  <a:rPr lang="ko-KR" altLang="en-US"/>
                  <a:t>이 관심 영역에 영향을 미치는 스타일 채널 사이에서만 </a:t>
                </a:r>
                <a:r>
                  <a:rPr lang="ko-KR" altLang="en-US" err="1"/>
                  <a:t>보간하도록</a:t>
                </a:r>
                <a:r>
                  <a:rPr lang="ko-KR" altLang="en-US"/>
                  <a:t> 도입</a:t>
                </a:r>
                <a:endParaRPr lang="en-US" altLang="ko-KR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𝑟𝑛𝑑</m:t>
                        </m:r>
                      </m:sub>
                    </m:sSub>
                  </m:oMath>
                </a14:m>
                <a:r>
                  <a:rPr lang="ko-KR" altLang="en-US"/>
                  <a:t>에 따라 스타일 코드 </a:t>
                </a:r>
                <a:r>
                  <a:rPr lang="en-US" altLang="ko-KR"/>
                  <a:t>s1, s2</a:t>
                </a:r>
                <a:r>
                  <a:rPr lang="ko-KR" altLang="en-US"/>
                  <a:t>에 작은 변화</a:t>
                </a:r>
                <a:r>
                  <a:rPr lang="en-US" altLang="ko-KR"/>
                  <a:t>(perturbation)</a:t>
                </a:r>
                <a:r>
                  <a:rPr lang="ko-KR" altLang="en-US"/>
                  <a:t>을 추가</a:t>
                </a:r>
                <a:r>
                  <a:rPr lang="en-US" altLang="ko-KR"/>
                  <a:t> (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/>
                  <a:t>은 </a:t>
                </a:r>
                <a:r>
                  <a:rPr lang="en-US" altLang="ko-KR"/>
                  <a:t>perturbation </a:t>
                </a:r>
                <a:r>
                  <a:rPr lang="ko-KR" altLang="en-US"/>
                  <a:t>강도를 나타내는 상수 </a:t>
                </a:r>
                <a:r>
                  <a:rPr lang="en-US" altLang="ko-KR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err="1"/>
                  <a:t>Iresult</a:t>
                </a:r>
                <a:r>
                  <a:rPr lang="en-US" altLang="ko-KR"/>
                  <a:t> </a:t>
                </a:r>
                <a:r>
                  <a:rPr lang="ko-KR" altLang="en-US"/>
                  <a:t>외에 두 개의 이미지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sub>
                    </m:sSub>
                  </m:oMath>
                </a14:m>
                <a:r>
                  <a:rPr lang="ko-KR" altLang="en-US"/>
                  <a:t>생성</a:t>
                </a:r>
                <a:r>
                  <a:rPr lang="en-US" altLang="ko-KR"/>
                  <a:t>, </a:t>
                </a:r>
                <a:r>
                  <a:rPr lang="ko-KR" altLang="en-US"/>
                  <a:t>추가적으로 두 개의 이진 마스크 </a:t>
                </a:r>
                <a:r>
                  <a:rPr lang="en-US" altLang="ko-KR"/>
                  <a:t>m1, m2 </a:t>
                </a:r>
                <a:r>
                  <a:rPr lang="ko-KR" altLang="en-US"/>
                  <a:t>생성</a:t>
                </a:r>
                <a:r>
                  <a:rPr lang="en-US" altLang="ko-KR"/>
                  <a:t>. </a:t>
                </a:r>
                <a:r>
                  <a:rPr lang="ko-KR" altLang="en-US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D1F2F8-071F-CF7B-19AE-BDE2AE562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1" y="4010086"/>
                <a:ext cx="12090188" cy="1712969"/>
              </a:xfrm>
              <a:prstGeom prst="rect">
                <a:avLst/>
              </a:prstGeom>
              <a:blipFill>
                <a:blip r:embed="rId3"/>
                <a:stretch>
                  <a:fillRect l="-303" b="-49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1E59B3F-37EB-56B2-9E6F-0B777A0A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412" y="1361721"/>
            <a:ext cx="3171825" cy="866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11147-3F4D-6EA8-7865-86E66C3EF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180" y="1361721"/>
            <a:ext cx="4892570" cy="9079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B925D8-EBAE-70C4-0912-B3FE179E5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31" y="2808472"/>
            <a:ext cx="11601549" cy="921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D89012-4212-762A-C61F-2924BE3D3521}"/>
              </a:ext>
            </a:extLst>
          </p:cNvPr>
          <p:cNvSpPr txBox="1"/>
          <p:nvPr/>
        </p:nvSpPr>
        <p:spPr>
          <a:xfrm>
            <a:off x="7561047" y="2276808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highlight>
                  <a:srgbClr val="EECED4"/>
                </a:highlight>
              </a:rPr>
              <a:t>추가적으로 두 개의 이미지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B98D9A-31AC-B1B3-4377-C306D8127977}"/>
              </a:ext>
            </a:extLst>
          </p:cNvPr>
          <p:cNvSpPr txBox="1"/>
          <p:nvPr/>
        </p:nvSpPr>
        <p:spPr>
          <a:xfrm>
            <a:off x="2243554" y="2276808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highlight>
                  <a:srgbClr val="EECED4"/>
                </a:highlight>
              </a:rPr>
              <a:t>스타일 코드에 작은 변화를 추가</a:t>
            </a:r>
          </a:p>
        </p:txBody>
      </p:sp>
    </p:spTree>
    <p:extLst>
      <p:ext uri="{BB962C8B-B14F-4D97-AF65-F5344CB8AC3E}">
        <p14:creationId xmlns:p14="http://schemas.microsoft.com/office/powerpoint/2010/main" val="20260093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ACA57460BB8AE4B948A456250CEE186" ma:contentTypeVersion="4" ma:contentTypeDescription="새 문서를 만듭니다." ma:contentTypeScope="" ma:versionID="b9e78d0b060c3990e251c88e04351be2">
  <xsd:schema xmlns:xsd="http://www.w3.org/2001/XMLSchema" xmlns:xs="http://www.w3.org/2001/XMLSchema" xmlns:p="http://schemas.microsoft.com/office/2006/metadata/properties" xmlns:ns3="e89d88db-b18d-4ef8-8f35-02a908d6ea30" targetNamespace="http://schemas.microsoft.com/office/2006/metadata/properties" ma:root="true" ma:fieldsID="de22a2a9ae27154784333ccffca0b08d" ns3:_="">
    <xsd:import namespace="e89d88db-b18d-4ef8-8f35-02a908d6ea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d88db-b18d-4ef8-8f35-02a908d6e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F7723B-39EC-44C9-93BE-D65C980C5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d88db-b18d-4ef8-8f35-02a908d6e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093A14-068E-419D-B96D-04FAC96EBB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752DDF-F195-4A08-A2BF-094E849D66DA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e89d88db-b18d-4ef8-8f35-02a908d6ea3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4102</TotalTime>
  <Words>1155</Words>
  <Application>Microsoft Office PowerPoint</Application>
  <PresentationFormat>와이드스크린</PresentationFormat>
  <Paragraphs>91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나눔스퀘어_ac Bold</vt:lpstr>
      <vt:lpstr>나눔스퀘어_ac</vt:lpstr>
      <vt:lpstr>Wingdings</vt:lpstr>
      <vt:lpstr>Cambria Math</vt:lpstr>
      <vt:lpstr>나눔스퀘어_ac ExtraBold</vt:lpstr>
      <vt:lpstr>NanumSquareRound</vt:lpstr>
      <vt:lpstr>Arial</vt:lpstr>
      <vt:lpstr>맑은 고딕</vt:lpstr>
      <vt:lpstr>inherit</vt:lpstr>
      <vt:lpstr>1_Office 테마</vt:lpstr>
      <vt:lpstr>9주차 미팅 발표 자료</vt:lpstr>
      <vt:lpstr>Comments</vt:lpstr>
      <vt:lpstr>FusionNet Architecture</vt:lpstr>
      <vt:lpstr>Hierarchical Multi-Fusion</vt:lpstr>
      <vt:lpstr>Multi-Step Training</vt:lpstr>
      <vt:lpstr>의미론적 영역으로 분리</vt:lpstr>
      <vt:lpstr>PowerPoint 프레젠테이션</vt:lpstr>
      <vt:lpstr>Mask Loss : s1, s2에 해당하는 이미지를 정렬하는 작업</vt:lpstr>
      <vt:lpstr>Localization Loss: 잠재 코드가 다른 이미지 영역에 영향을 미치지 않도록 함</vt:lpstr>
      <vt:lpstr>Common Regularization Loss: LBalign에서의 융합 계수 크기 제한</vt:lpstr>
      <vt:lpstr>Fusion Loss: 원본 이미지최종 융합 출력 이미지로 각 이미지 영역을 충실하게 전송</vt:lpstr>
      <vt:lpstr>Feature factorization</vt:lpstr>
      <vt:lpstr>Total loss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임에딘</dc:creator>
  <cp:lastModifiedBy>임에딘</cp:lastModifiedBy>
  <cp:revision>8</cp:revision>
  <dcterms:created xsi:type="dcterms:W3CDTF">2022-09-25T18:50:12Z</dcterms:created>
  <dcterms:modified xsi:type="dcterms:W3CDTF">2022-11-06T21:05:53Z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0x010100AACA57460BB8AE4B948A456250CEE186</vt:lpwstr>
  </property>
</Properties>
</file>